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74" r:id="rId2"/>
    <p:sldId id="280" r:id="rId3"/>
    <p:sldId id="282" r:id="rId4"/>
    <p:sldId id="281" r:id="rId5"/>
    <p:sldId id="283" r:id="rId6"/>
    <p:sldId id="284" r:id="rId7"/>
    <p:sldId id="285" r:id="rId8"/>
    <p:sldId id="286" r:id="rId9"/>
  </p:sldIdLst>
  <p:sldSz cx="9906000" cy="6858000" type="A4"/>
  <p:notesSz cx="6781800" cy="98806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4061"/>
    <a:srgbClr val="DEDEDE"/>
    <a:srgbClr val="376092"/>
    <a:srgbClr val="558ED5"/>
    <a:srgbClr val="8EB4E3"/>
    <a:srgbClr val="C6D9F1"/>
    <a:srgbClr val="153755"/>
    <a:srgbClr val="4888B8"/>
    <a:srgbClr val="275172"/>
    <a:srgbClr val="255AA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varScale="1">
        <p:scale>
          <a:sx n="64" d="100"/>
          <a:sy n="64" d="100"/>
        </p:scale>
        <p:origin x="-102" y="-222"/>
      </p:cViewPr>
      <p:guideLst>
        <p:guide orient="horz" pos="2160"/>
        <p:guide pos="312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9519" cy="494584"/>
          </a:xfrm>
          <a:prstGeom prst="rect">
            <a:avLst/>
          </a:prstGeom>
        </p:spPr>
        <p:txBody>
          <a:bodyPr vert="horz" lIns="91093" tIns="45546" rIns="91093" bIns="45546" rtlCol="0"/>
          <a:lstStyle>
            <a:lvl1pPr algn="l">
              <a:defRPr sz="1200"/>
            </a:lvl1pPr>
          </a:lstStyle>
          <a:p>
            <a:endParaRPr lang="en-GB"/>
          </a:p>
        </p:txBody>
      </p:sp>
      <p:sp>
        <p:nvSpPr>
          <p:cNvPr id="3" name="Date Placeholder 2"/>
          <p:cNvSpPr>
            <a:spLocks noGrp="1"/>
          </p:cNvSpPr>
          <p:nvPr>
            <p:ph type="dt" sz="quarter" idx="1"/>
          </p:nvPr>
        </p:nvSpPr>
        <p:spPr>
          <a:xfrm>
            <a:off x="3840698" y="0"/>
            <a:ext cx="2939519" cy="494584"/>
          </a:xfrm>
          <a:prstGeom prst="rect">
            <a:avLst/>
          </a:prstGeom>
        </p:spPr>
        <p:txBody>
          <a:bodyPr vert="horz" lIns="91093" tIns="45546" rIns="91093" bIns="45546" rtlCol="0"/>
          <a:lstStyle>
            <a:lvl1pPr algn="r">
              <a:defRPr sz="1200"/>
            </a:lvl1pPr>
          </a:lstStyle>
          <a:p>
            <a:fld id="{6A0ADCEA-66EA-4665-B8BD-928266474EC4}" type="datetimeFigureOut">
              <a:rPr lang="en-US" smtClean="0"/>
              <a:pPr/>
              <a:t>3/28/2013</a:t>
            </a:fld>
            <a:endParaRPr lang="en-GB"/>
          </a:p>
        </p:txBody>
      </p:sp>
      <p:sp>
        <p:nvSpPr>
          <p:cNvPr id="4" name="Footer Placeholder 3"/>
          <p:cNvSpPr>
            <a:spLocks noGrp="1"/>
          </p:cNvSpPr>
          <p:nvPr>
            <p:ph type="ftr" sz="quarter" idx="2"/>
          </p:nvPr>
        </p:nvSpPr>
        <p:spPr>
          <a:xfrm>
            <a:off x="0" y="9384437"/>
            <a:ext cx="2939519" cy="494583"/>
          </a:xfrm>
          <a:prstGeom prst="rect">
            <a:avLst/>
          </a:prstGeom>
        </p:spPr>
        <p:txBody>
          <a:bodyPr vert="horz" lIns="91093" tIns="45546" rIns="91093" bIns="45546" rtlCol="0" anchor="b"/>
          <a:lstStyle>
            <a:lvl1pPr algn="l">
              <a:defRPr sz="1200"/>
            </a:lvl1pPr>
          </a:lstStyle>
          <a:p>
            <a:endParaRPr lang="en-GB"/>
          </a:p>
        </p:txBody>
      </p:sp>
      <p:sp>
        <p:nvSpPr>
          <p:cNvPr id="5" name="Slide Number Placeholder 4"/>
          <p:cNvSpPr>
            <a:spLocks noGrp="1"/>
          </p:cNvSpPr>
          <p:nvPr>
            <p:ph type="sldNum" sz="quarter" idx="3"/>
          </p:nvPr>
        </p:nvSpPr>
        <p:spPr>
          <a:xfrm>
            <a:off x="3840698" y="9384437"/>
            <a:ext cx="2939519" cy="494583"/>
          </a:xfrm>
          <a:prstGeom prst="rect">
            <a:avLst/>
          </a:prstGeom>
        </p:spPr>
        <p:txBody>
          <a:bodyPr vert="horz" lIns="91093" tIns="45546" rIns="91093" bIns="45546" rtlCol="0" anchor="b"/>
          <a:lstStyle>
            <a:lvl1pPr algn="r">
              <a:defRPr sz="1200"/>
            </a:lvl1pPr>
          </a:lstStyle>
          <a:p>
            <a:fld id="{17AD874F-2B11-4770-8431-131BB7CFC810}"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8463"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1750" y="0"/>
            <a:ext cx="2938463" cy="493713"/>
          </a:xfrm>
          <a:prstGeom prst="rect">
            <a:avLst/>
          </a:prstGeom>
        </p:spPr>
        <p:txBody>
          <a:bodyPr vert="horz" lIns="91440" tIns="45720" rIns="91440" bIns="45720" rtlCol="0"/>
          <a:lstStyle>
            <a:lvl1pPr algn="r">
              <a:defRPr sz="1200"/>
            </a:lvl1pPr>
          </a:lstStyle>
          <a:p>
            <a:fld id="{FADDD2DE-6A29-4C3E-BEDB-0EEDC2E84BBA}" type="datetimeFigureOut">
              <a:rPr lang="en-US" smtClean="0"/>
              <a:pPr/>
              <a:t>3/28/2013</a:t>
            </a:fld>
            <a:endParaRPr lang="en-GB"/>
          </a:p>
        </p:txBody>
      </p:sp>
      <p:sp>
        <p:nvSpPr>
          <p:cNvPr id="4" name="Slide Image Placeholder 3"/>
          <p:cNvSpPr>
            <a:spLocks noGrp="1" noRot="1" noChangeAspect="1"/>
          </p:cNvSpPr>
          <p:nvPr>
            <p:ph type="sldImg" idx="2"/>
          </p:nvPr>
        </p:nvSpPr>
        <p:spPr>
          <a:xfrm>
            <a:off x="715963" y="741363"/>
            <a:ext cx="5349875" cy="37052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7863" y="4692650"/>
            <a:ext cx="5426075" cy="444658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85300"/>
            <a:ext cx="2938463" cy="49371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1750" y="9385300"/>
            <a:ext cx="2938463" cy="493713"/>
          </a:xfrm>
          <a:prstGeom prst="rect">
            <a:avLst/>
          </a:prstGeom>
        </p:spPr>
        <p:txBody>
          <a:bodyPr vert="horz" lIns="91440" tIns="45720" rIns="91440" bIns="45720" rtlCol="0" anchor="b"/>
          <a:lstStyle>
            <a:lvl1pPr algn="r">
              <a:defRPr sz="1200"/>
            </a:lvl1pPr>
          </a:lstStyle>
          <a:p>
            <a:fld id="{A176F386-9AF9-4295-9407-8C08A3270BC1}"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176F386-9AF9-4295-9407-8C08A3270BC1}" type="slidenum">
              <a:rPr lang="en-GB" smtClean="0"/>
              <a:pPr/>
              <a:t>2</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176F386-9AF9-4295-9407-8C08A3270BC1}" type="slidenum">
              <a:rPr lang="en-GB" smtClean="0"/>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176F386-9AF9-4295-9407-8C08A3270BC1}" type="slidenum">
              <a:rPr lang="en-GB" smtClean="0"/>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176F386-9AF9-4295-9407-8C08A3270BC1}" type="slidenum">
              <a:rPr lang="en-GB" smtClean="0"/>
              <a:pPr/>
              <a:t>5</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176F386-9AF9-4295-9407-8C08A3270BC1}" type="slidenum">
              <a:rPr lang="en-GB" smtClean="0"/>
              <a:pPr/>
              <a:t>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176F386-9AF9-4295-9407-8C08A3270BC1}" type="slidenum">
              <a:rPr lang="en-GB" smtClean="0"/>
              <a:pPr/>
              <a:t>7</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176F386-9AF9-4295-9407-8C08A3270BC1}" type="slidenum">
              <a:rPr lang="en-GB" smtClean="0"/>
              <a:pPr/>
              <a:t>8</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C6204BBC-CC1F-498B-9442-BD600981A0BD}"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9E167F65-94DA-4EAE-B74A-6516D1305F96}"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9"/>
            <a:ext cx="222885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95300" y="274639"/>
            <a:ext cx="65214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34FBC686-3262-4C6B-952C-CEA7B8A1B7C4}"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D2878348-F0F0-4199-B1F9-2506574B6F22}"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4BCDA148-0B79-4DC4-A160-F9CD11E36126}"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D7534B18-5399-41C3-BF3E-765EDAD3440F}"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91B9500C-64C0-4166-9C11-43C9CD9FC65E}"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D216AD98-E439-4F20-A971-3C6A13E03FA0}"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BE88957E-6418-4E13-94C6-2CD68CA99BB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704CD4F4-7390-454F-AD59-1B34F2BC9DE3}"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C9DA3D32-1204-460B-A01A-09EF1A518E30}"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95300" y="1600201"/>
            <a:ext cx="89154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GB"/>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GB"/>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BBC24AA-CE9B-4E47-9D24-3714794FB404}"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hyperlink" Target="http://www.chimat.org.uk/" TargetMode="External"/><Relationship Id="rId4" Type="http://schemas.openxmlformats.org/officeDocument/2006/relationships/hyperlink" Target="http://www.sportengland.org/research/active_people_survey.aspx"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hyperlink" Target="http://www.chimat.org.uk/"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www.sportengland.org/research/active_people_survey.aspx" TargetMode="External"/><Relationship Id="rId5" Type="http://schemas.openxmlformats.org/officeDocument/2006/relationships/image" Target="../media/image2.png"/><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hyperlink" Target="http://www.chimat.org.uk/"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www.sportengland.org/research/active_people_survey.aspx" TargetMode="External"/><Relationship Id="rId5" Type="http://schemas.openxmlformats.org/officeDocument/2006/relationships/image" Target="../media/image2.png"/><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hyperlink" Target="http://www.chimat.org.uk/"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www.sportengland.org/research/active_people_survey.aspx" TargetMode="External"/><Relationship Id="rId5" Type="http://schemas.openxmlformats.org/officeDocument/2006/relationships/image" Target="../media/image2.png"/><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hyperlink" Target="http://www.chimat.org.uk/"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www.sportengland.org/research/active_people_survey.aspx" TargetMode="External"/><Relationship Id="rId5" Type="http://schemas.openxmlformats.org/officeDocument/2006/relationships/image" Target="../media/image2.pn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595282" y="1285860"/>
            <a:ext cx="4000528" cy="4857784"/>
          </a:xfrm>
          <a:prstGeom prst="rect">
            <a:avLst/>
          </a:prstGeom>
          <a:solidFill>
            <a:srgbClr val="DEDEDE"/>
          </a:solidFill>
          <a:ln w="3175">
            <a:solidFill>
              <a:srgbClr val="27517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buFontTx/>
              <a:buChar char="•"/>
            </a:pPr>
            <a:endParaRPr lang="en-GB" sz="600" dirty="0" smtClean="0">
              <a:solidFill>
                <a:srgbClr val="153755"/>
              </a:solidFill>
              <a:latin typeface="Calibri" pitchFamily="34" charset="0"/>
            </a:endParaRPr>
          </a:p>
          <a:p>
            <a:r>
              <a:rPr lang="en-GB" sz="1200" dirty="0" smtClean="0">
                <a:solidFill>
                  <a:srgbClr val="153755"/>
                </a:solidFill>
                <a:latin typeface="Calibri" pitchFamily="34" charset="0"/>
              </a:rPr>
              <a:t> </a:t>
            </a:r>
          </a:p>
          <a:p>
            <a:pPr>
              <a:buFontTx/>
              <a:buChar char="•"/>
            </a:pPr>
            <a:r>
              <a:rPr lang="en-GB" sz="1200" dirty="0" smtClean="0">
                <a:solidFill>
                  <a:srgbClr val="153755"/>
                </a:solidFill>
                <a:latin typeface="Calibri" pitchFamily="34" charset="0"/>
              </a:rPr>
              <a:t>The Active People Survey has been carried out by Sport England on an almost annual basis since 2005. The survey records adults’ level of activity in sport and exercise as well their attitudes towards them. </a:t>
            </a:r>
          </a:p>
          <a:p>
            <a:pPr>
              <a:buFontTx/>
              <a:buChar char="•"/>
            </a:pPr>
            <a:endParaRPr lang="en-GB" sz="1200" dirty="0" smtClean="0">
              <a:solidFill>
                <a:srgbClr val="153755"/>
              </a:solidFill>
              <a:latin typeface="Calibri" pitchFamily="34" charset="0"/>
            </a:endParaRPr>
          </a:p>
          <a:p>
            <a:pPr>
              <a:buFontTx/>
              <a:buChar char="•"/>
            </a:pPr>
            <a:endParaRPr lang="en-GB" sz="1200" dirty="0" smtClean="0">
              <a:solidFill>
                <a:srgbClr val="153755"/>
              </a:solidFill>
              <a:latin typeface="Calibri" pitchFamily="34" charset="0"/>
            </a:endParaRPr>
          </a:p>
          <a:p>
            <a:pPr>
              <a:buFontTx/>
              <a:buChar char="•"/>
            </a:pPr>
            <a:r>
              <a:rPr lang="en-GB" sz="1200" dirty="0" smtClean="0">
                <a:solidFill>
                  <a:srgbClr val="153755"/>
                </a:solidFill>
                <a:latin typeface="Calibri" pitchFamily="34" charset="0"/>
              </a:rPr>
              <a:t> The results of the 5</a:t>
            </a:r>
            <a:r>
              <a:rPr lang="en-GB" sz="1200" baseline="30000" dirty="0" smtClean="0">
                <a:solidFill>
                  <a:srgbClr val="153755"/>
                </a:solidFill>
                <a:latin typeface="Calibri" pitchFamily="34" charset="0"/>
              </a:rPr>
              <a:t>th</a:t>
            </a:r>
            <a:r>
              <a:rPr lang="en-GB" sz="1200" dirty="0" smtClean="0">
                <a:solidFill>
                  <a:srgbClr val="153755"/>
                </a:solidFill>
                <a:latin typeface="Calibri" pitchFamily="34" charset="0"/>
              </a:rPr>
              <a:t> Active People Survey (2010/11) found that roughly, 19% of tri-borough residents participate in three sessions of 30 minutes of moderate intensity sport per week, roughly 58% participate in less than one session per week.  Residents are more likely to participate in </a:t>
            </a:r>
            <a:r>
              <a:rPr lang="en-GB" sz="1200" dirty="0" smtClean="0">
                <a:solidFill>
                  <a:srgbClr val="153755"/>
                </a:solidFill>
                <a:latin typeface="Calibri" pitchFamily="34" charset="0"/>
              </a:rPr>
              <a:t>sport than </a:t>
            </a:r>
            <a:r>
              <a:rPr lang="en-GB" sz="1200" dirty="0" smtClean="0">
                <a:solidFill>
                  <a:srgbClr val="153755"/>
                </a:solidFill>
                <a:latin typeface="Calibri" pitchFamily="34" charset="0"/>
              </a:rPr>
              <a:t>is average for London and England.</a:t>
            </a:r>
          </a:p>
          <a:p>
            <a:pPr>
              <a:buFontTx/>
              <a:buChar char="•"/>
            </a:pPr>
            <a:endParaRPr lang="en-GB" sz="1200" dirty="0" smtClean="0">
              <a:solidFill>
                <a:srgbClr val="153755"/>
              </a:solidFill>
              <a:latin typeface="Calibri" pitchFamily="34" charset="0"/>
            </a:endParaRPr>
          </a:p>
          <a:p>
            <a:pPr>
              <a:buFontTx/>
              <a:buChar char="•"/>
            </a:pPr>
            <a:endParaRPr lang="en-GB" sz="1200" dirty="0" smtClean="0">
              <a:solidFill>
                <a:srgbClr val="153755"/>
              </a:solidFill>
              <a:latin typeface="Calibri" pitchFamily="34" charset="0"/>
            </a:endParaRPr>
          </a:p>
          <a:p>
            <a:pPr>
              <a:buFontTx/>
              <a:buChar char="•"/>
            </a:pPr>
            <a:r>
              <a:rPr lang="en-GB" sz="1200" dirty="0" smtClean="0">
                <a:solidFill>
                  <a:srgbClr val="153755"/>
                </a:solidFill>
                <a:latin typeface="Calibri" pitchFamily="34" charset="0"/>
              </a:rPr>
              <a:t> The 2010/11 results suggest that the amount </a:t>
            </a:r>
            <a:r>
              <a:rPr lang="en-GB" sz="1200" dirty="0" smtClean="0">
                <a:solidFill>
                  <a:srgbClr val="153755"/>
                </a:solidFill>
                <a:latin typeface="Calibri" pitchFamily="34" charset="0"/>
              </a:rPr>
              <a:t>of exercise </a:t>
            </a:r>
            <a:r>
              <a:rPr lang="en-GB" sz="1200" dirty="0" smtClean="0">
                <a:solidFill>
                  <a:srgbClr val="153755"/>
                </a:solidFill>
                <a:latin typeface="Calibri" pitchFamily="34" charset="0"/>
              </a:rPr>
              <a:t>residents </a:t>
            </a:r>
            <a:r>
              <a:rPr lang="en-GB" sz="1200" dirty="0" smtClean="0">
                <a:solidFill>
                  <a:srgbClr val="153755"/>
                </a:solidFill>
                <a:latin typeface="Calibri" pitchFamily="34" charset="0"/>
              </a:rPr>
              <a:t>participate in </a:t>
            </a:r>
            <a:r>
              <a:rPr lang="en-GB" sz="1200" dirty="0" smtClean="0">
                <a:solidFill>
                  <a:srgbClr val="153755"/>
                </a:solidFill>
                <a:latin typeface="Calibri" pitchFamily="34" charset="0"/>
              </a:rPr>
              <a:t>is similar to the previous four years of the survey.</a:t>
            </a:r>
          </a:p>
          <a:p>
            <a:pPr>
              <a:buFontTx/>
              <a:buChar char="•"/>
            </a:pPr>
            <a:endParaRPr lang="en-GB" sz="1200" dirty="0" smtClean="0">
              <a:solidFill>
                <a:srgbClr val="153755"/>
              </a:solidFill>
              <a:latin typeface="Calibri" pitchFamily="34" charset="0"/>
            </a:endParaRPr>
          </a:p>
          <a:p>
            <a:pPr>
              <a:buFontTx/>
              <a:buChar char="•"/>
            </a:pPr>
            <a:r>
              <a:rPr lang="en-GB" sz="1200" dirty="0" smtClean="0">
                <a:solidFill>
                  <a:srgbClr val="153755"/>
                </a:solidFill>
                <a:latin typeface="Calibri" pitchFamily="34" charset="0"/>
              </a:rPr>
              <a:t> The survey suggests that younger and working age adults state ‘work commitments’ as the biggest barrier to participating in sport. Middle-age and older people stated ‘Health, injury or disability’ as the biggest barrier to participating in sport.  </a:t>
            </a: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p:txBody>
      </p:sp>
      <p:sp>
        <p:nvSpPr>
          <p:cNvPr id="13314" name="Rectangle 2"/>
          <p:cNvSpPr>
            <a:spLocks noChangeArrowheads="1"/>
          </p:cNvSpPr>
          <p:nvPr/>
        </p:nvSpPr>
        <p:spPr bwMode="auto">
          <a:xfrm>
            <a:off x="-36" y="0"/>
            <a:ext cx="9900000" cy="6858000"/>
          </a:xfrm>
          <a:prstGeom prst="rect">
            <a:avLst/>
          </a:prstGeom>
          <a:noFill/>
          <a:ln w="9525">
            <a:solidFill>
              <a:srgbClr val="153755"/>
            </a:solidFill>
            <a:miter lim="800000"/>
            <a:headEnd/>
            <a:tailEnd/>
          </a:ln>
          <a:effectLst/>
        </p:spPr>
        <p:txBody>
          <a:bodyPr wrap="none" anchor="ctr"/>
          <a:lstStyle/>
          <a:p>
            <a:endParaRPr lang="en-GB"/>
          </a:p>
        </p:txBody>
      </p:sp>
      <p:sp>
        <p:nvSpPr>
          <p:cNvPr id="13319" name="Rectangle 7"/>
          <p:cNvSpPr>
            <a:spLocks noChangeArrowheads="1"/>
          </p:cNvSpPr>
          <p:nvPr/>
        </p:nvSpPr>
        <p:spPr bwMode="auto">
          <a:xfrm>
            <a:off x="0" y="6453188"/>
            <a:ext cx="9906000" cy="404812"/>
          </a:xfrm>
          <a:prstGeom prst="rect">
            <a:avLst/>
          </a:prstGeom>
          <a:solidFill>
            <a:srgbClr val="153755"/>
          </a:solidFill>
          <a:ln w="9525">
            <a:noFill/>
            <a:miter lim="800000"/>
            <a:headEnd/>
            <a:tailEnd/>
          </a:ln>
          <a:effectLst/>
        </p:spPr>
        <p:txBody>
          <a:bodyPr wrap="none" anchor="ctr"/>
          <a:lstStyle/>
          <a:p>
            <a:pPr algn="ctr"/>
            <a:endParaRPr lang="en-US"/>
          </a:p>
        </p:txBody>
      </p:sp>
      <p:sp>
        <p:nvSpPr>
          <p:cNvPr id="13323" name="Rectangle 11"/>
          <p:cNvSpPr>
            <a:spLocks noChangeArrowheads="1"/>
          </p:cNvSpPr>
          <p:nvPr/>
        </p:nvSpPr>
        <p:spPr bwMode="auto">
          <a:xfrm>
            <a:off x="0" y="1"/>
            <a:ext cx="9906000" cy="765175"/>
          </a:xfrm>
          <a:prstGeom prst="rect">
            <a:avLst/>
          </a:prstGeom>
          <a:solidFill>
            <a:srgbClr val="153755"/>
          </a:solidFill>
          <a:ln w="9525">
            <a:noFill/>
            <a:miter lim="800000"/>
            <a:headEnd/>
            <a:tailEnd/>
          </a:ln>
          <a:effectLst/>
        </p:spPr>
        <p:txBody>
          <a:bodyPr wrap="none" anchor="ctr"/>
          <a:lstStyle/>
          <a:p>
            <a:pPr algn="ctr"/>
            <a:endParaRPr lang="en-US"/>
          </a:p>
        </p:txBody>
      </p:sp>
      <p:sp>
        <p:nvSpPr>
          <p:cNvPr id="13324" name="AutoShape 12"/>
          <p:cNvSpPr>
            <a:spLocks noChangeArrowheads="1"/>
          </p:cNvSpPr>
          <p:nvPr/>
        </p:nvSpPr>
        <p:spPr bwMode="auto">
          <a:xfrm>
            <a:off x="37836" y="71439"/>
            <a:ext cx="7558370" cy="549275"/>
          </a:xfrm>
          <a:prstGeom prst="flowChartAlternateProcess">
            <a:avLst/>
          </a:prstGeom>
          <a:solidFill>
            <a:srgbClr val="153755"/>
          </a:solidFill>
          <a:ln w="34925">
            <a:noFill/>
            <a:miter lim="800000"/>
            <a:headEnd/>
            <a:tailEnd/>
          </a:ln>
          <a:effectLst/>
        </p:spPr>
        <p:txBody>
          <a:bodyPr lIns="540000" anchor="ctr"/>
          <a:lstStyle/>
          <a:p>
            <a:r>
              <a:rPr lang="en-GB" b="1" dirty="0" smtClean="0">
                <a:ln w="0">
                  <a:noFill/>
                </a:ln>
                <a:solidFill>
                  <a:srgbClr val="FFFF00"/>
                </a:solidFill>
                <a:latin typeface="Calibri" pitchFamily="34" charset="0"/>
              </a:rPr>
              <a:t>Physical Activity</a:t>
            </a:r>
          </a:p>
          <a:p>
            <a:r>
              <a:rPr lang="en-GB" sz="1400" dirty="0" smtClean="0">
                <a:solidFill>
                  <a:srgbClr val="DEDEDE"/>
                </a:solidFill>
                <a:latin typeface="Calibri" pitchFamily="34" charset="0"/>
              </a:rPr>
              <a:t>Active People Survey</a:t>
            </a:r>
            <a:endParaRPr lang="en-GB" sz="1400" dirty="0">
              <a:solidFill>
                <a:srgbClr val="DEDEDE"/>
              </a:solidFill>
              <a:latin typeface="Calibri" pitchFamily="34" charset="0"/>
            </a:endParaRPr>
          </a:p>
        </p:txBody>
      </p:sp>
      <p:sp>
        <p:nvSpPr>
          <p:cNvPr id="13328" name="AutoShape 16"/>
          <p:cNvSpPr>
            <a:spLocks noChangeArrowheads="1"/>
          </p:cNvSpPr>
          <p:nvPr/>
        </p:nvSpPr>
        <p:spPr bwMode="auto">
          <a:xfrm>
            <a:off x="7310454" y="6545308"/>
            <a:ext cx="2518189" cy="241279"/>
          </a:xfrm>
          <a:prstGeom prst="flowChartAlternateProcess">
            <a:avLst/>
          </a:prstGeom>
          <a:solidFill>
            <a:srgbClr val="153755"/>
          </a:solidFill>
          <a:ln w="34925">
            <a:noFill/>
            <a:miter lim="800000"/>
            <a:headEnd/>
            <a:tailEnd/>
          </a:ln>
          <a:effectLst/>
        </p:spPr>
        <p:txBody>
          <a:bodyPr lIns="36000" rIns="36000" bIns="46800" anchor="ctr"/>
          <a:lstStyle/>
          <a:p>
            <a:pPr algn="r">
              <a:spcBef>
                <a:spcPct val="20000"/>
              </a:spcBef>
            </a:pPr>
            <a:r>
              <a:rPr lang="en-GB" sz="600" dirty="0">
                <a:solidFill>
                  <a:schemeClr val="bg1"/>
                </a:solidFill>
              </a:rPr>
              <a:t>© Crown copyright. All rights reserved. </a:t>
            </a:r>
            <a:r>
              <a:rPr lang="en-GB" sz="600" dirty="0" smtClean="0">
                <a:solidFill>
                  <a:schemeClr val="bg1"/>
                </a:solidFill>
              </a:rPr>
              <a:t>(2012)</a:t>
            </a:r>
          </a:p>
          <a:p>
            <a:pPr algn="r">
              <a:spcBef>
                <a:spcPct val="20000"/>
              </a:spcBef>
            </a:pPr>
            <a:r>
              <a:rPr lang="en-GB" sz="600" dirty="0" smtClean="0">
                <a:solidFill>
                  <a:schemeClr val="bg1"/>
                </a:solidFill>
              </a:rPr>
              <a:t>Author: Public Health Intelligence Team</a:t>
            </a:r>
            <a:endParaRPr lang="en-GB" sz="600" dirty="0">
              <a:solidFill>
                <a:schemeClr val="bg1"/>
              </a:solidFill>
            </a:endParaRPr>
          </a:p>
        </p:txBody>
      </p:sp>
      <p:pic>
        <p:nvPicPr>
          <p:cNvPr id="22" name="Picture 21" descr="JSNA-logo-CMYK-2.JPG"/>
          <p:cNvPicPr>
            <a:picLocks noChangeAspect="1"/>
          </p:cNvPicPr>
          <p:nvPr/>
        </p:nvPicPr>
        <p:blipFill>
          <a:blip r:embed="rId2" cstate="print"/>
          <a:stretch>
            <a:fillRect/>
          </a:stretch>
        </p:blipFill>
        <p:spPr>
          <a:xfrm>
            <a:off x="8096272" y="180000"/>
            <a:ext cx="1640429" cy="434705"/>
          </a:xfrm>
          <a:prstGeom prst="rect">
            <a:avLst/>
          </a:prstGeom>
        </p:spPr>
      </p:pic>
      <p:pic>
        <p:nvPicPr>
          <p:cNvPr id="14338" name="Picture 2"/>
          <p:cNvPicPr>
            <a:picLocks noChangeAspect="1" noChangeArrowheads="1"/>
          </p:cNvPicPr>
          <p:nvPr/>
        </p:nvPicPr>
        <p:blipFill>
          <a:blip r:embed="rId3" cstate="print"/>
          <a:srcRect/>
          <a:stretch>
            <a:fillRect/>
          </a:stretch>
        </p:blipFill>
        <p:spPr bwMode="auto">
          <a:xfrm>
            <a:off x="6780714" y="5572140"/>
            <a:ext cx="3020516" cy="857256"/>
          </a:xfrm>
          <a:prstGeom prst="rect">
            <a:avLst/>
          </a:prstGeom>
          <a:noFill/>
          <a:ln w="9525">
            <a:noFill/>
            <a:miter lim="800000"/>
            <a:headEnd/>
            <a:tailEnd/>
          </a:ln>
          <a:effectLst/>
        </p:spPr>
      </p:pic>
      <p:sp>
        <p:nvSpPr>
          <p:cNvPr id="30" name="AutoShape 16"/>
          <p:cNvSpPr>
            <a:spLocks noChangeArrowheads="1"/>
          </p:cNvSpPr>
          <p:nvPr/>
        </p:nvSpPr>
        <p:spPr bwMode="auto">
          <a:xfrm>
            <a:off x="7221157" y="571480"/>
            <a:ext cx="2518189" cy="241279"/>
          </a:xfrm>
          <a:prstGeom prst="flowChartAlternateProcess">
            <a:avLst/>
          </a:prstGeom>
          <a:noFill/>
          <a:ln w="34925">
            <a:noFill/>
            <a:miter lim="800000"/>
            <a:headEnd/>
            <a:tailEnd/>
          </a:ln>
          <a:effectLst/>
        </p:spPr>
        <p:txBody>
          <a:bodyPr lIns="36000" rIns="36000" bIns="46800" anchor="ctr"/>
          <a:lstStyle/>
          <a:p>
            <a:pPr algn="r">
              <a:spcBef>
                <a:spcPct val="20000"/>
              </a:spcBef>
            </a:pPr>
            <a:r>
              <a:rPr lang="en-GB" sz="700" b="1" dirty="0" smtClean="0">
                <a:solidFill>
                  <a:schemeClr val="bg1"/>
                </a:solidFill>
              </a:rPr>
              <a:t>www.jsna.info</a:t>
            </a:r>
            <a:endParaRPr lang="en-GB" sz="700" b="1" dirty="0">
              <a:solidFill>
                <a:schemeClr val="bg1"/>
              </a:solidFill>
            </a:endParaRPr>
          </a:p>
        </p:txBody>
      </p:sp>
      <p:sp>
        <p:nvSpPr>
          <p:cNvPr id="18" name="AutoShape 10"/>
          <p:cNvSpPr>
            <a:spLocks noChangeArrowheads="1"/>
          </p:cNvSpPr>
          <p:nvPr/>
        </p:nvSpPr>
        <p:spPr bwMode="auto">
          <a:xfrm rot="10800000" flipV="1">
            <a:off x="37834" y="6526211"/>
            <a:ext cx="5915298" cy="260374"/>
          </a:xfrm>
          <a:prstGeom prst="flowChartAlternateProcess">
            <a:avLst/>
          </a:prstGeom>
          <a:solidFill>
            <a:srgbClr val="153755"/>
          </a:solidFill>
          <a:ln w="34925">
            <a:noFill/>
            <a:miter lim="800000"/>
            <a:headEnd/>
            <a:tailEnd/>
          </a:ln>
          <a:effectLst/>
        </p:spPr>
        <p:txBody>
          <a:bodyPr anchor="ctr"/>
          <a:lstStyle/>
          <a:p>
            <a:r>
              <a:rPr lang="en-GB" sz="800" dirty="0" smtClean="0">
                <a:solidFill>
                  <a:srgbClr val="DEDEDE"/>
                </a:solidFill>
                <a:latin typeface="Calibri" pitchFamily="34" charset="0"/>
              </a:rPr>
              <a:t>Source: Sport England Active People Survey 6</a:t>
            </a:r>
          </a:p>
        </p:txBody>
      </p:sp>
      <p:sp>
        <p:nvSpPr>
          <p:cNvPr id="20" name="Rectangle 19"/>
          <p:cNvSpPr/>
          <p:nvPr/>
        </p:nvSpPr>
        <p:spPr>
          <a:xfrm>
            <a:off x="6310322" y="4776798"/>
            <a:ext cx="3286148" cy="509590"/>
          </a:xfrm>
          <a:prstGeom prst="rect">
            <a:avLst/>
          </a:prstGeom>
          <a:solidFill>
            <a:srgbClr val="DEDEDE"/>
          </a:solidFill>
          <a:ln w="3175">
            <a:solidFill>
              <a:srgbClr val="27517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200" b="1" dirty="0" smtClean="0">
              <a:solidFill>
                <a:schemeClr val="bg1"/>
              </a:solidFill>
              <a:latin typeface="Calibri" pitchFamily="34" charset="0"/>
            </a:endParaRPr>
          </a:p>
        </p:txBody>
      </p:sp>
      <p:sp>
        <p:nvSpPr>
          <p:cNvPr id="21" name="Rectangle 20"/>
          <p:cNvSpPr/>
          <p:nvPr/>
        </p:nvSpPr>
        <p:spPr>
          <a:xfrm>
            <a:off x="6310322" y="4633922"/>
            <a:ext cx="3286148" cy="214314"/>
          </a:xfrm>
          <a:prstGeom prst="rect">
            <a:avLst/>
          </a:prstGeom>
          <a:solidFill>
            <a:srgbClr val="275172"/>
          </a:solidFill>
          <a:ln w="3175">
            <a:solidFill>
              <a:srgbClr val="27517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200" b="1" dirty="0" smtClean="0">
                <a:solidFill>
                  <a:schemeClr val="bg1"/>
                </a:solidFill>
                <a:latin typeface="Calibri" pitchFamily="34" charset="0"/>
              </a:rPr>
              <a:t>Useful Links</a:t>
            </a:r>
          </a:p>
        </p:txBody>
      </p:sp>
      <p:graphicFrame>
        <p:nvGraphicFramePr>
          <p:cNvPr id="24" name="Group 19"/>
          <p:cNvGraphicFramePr>
            <a:graphicFrameLocks noGrp="1"/>
          </p:cNvGraphicFramePr>
          <p:nvPr/>
        </p:nvGraphicFramePr>
        <p:xfrm>
          <a:off x="6453198" y="4919674"/>
          <a:ext cx="3000396" cy="280132"/>
        </p:xfrm>
        <a:graphic>
          <a:graphicData uri="http://schemas.openxmlformats.org/drawingml/2006/table">
            <a:tbl>
              <a:tblPr/>
              <a:tblGrid>
                <a:gridCol w="3000396"/>
              </a:tblGrid>
              <a:tr h="140628">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800" b="1" i="0" u="none" strike="noStrike" cap="none" normalizeH="0" baseline="0" dirty="0" smtClean="0">
                          <a:ln>
                            <a:noFill/>
                          </a:ln>
                          <a:solidFill>
                            <a:srgbClr val="254061"/>
                          </a:solidFill>
                          <a:effectLst/>
                          <a:latin typeface="Calibri" pitchFamily="34" charset="0"/>
                        </a:rPr>
                        <a:t>Active People Survey:</a:t>
                      </a:r>
                    </a:p>
                  </a:txBody>
                  <a:tcPr marL="108000" marR="99060" marT="0" marB="0" horzOverflow="overflow">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139504">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800" b="1" i="0" u="none" strike="noStrike" kern="1200" cap="none" normalizeH="0" baseline="0" dirty="0" smtClean="0">
                          <a:ln>
                            <a:noFill/>
                          </a:ln>
                          <a:solidFill>
                            <a:srgbClr val="DEDEDE"/>
                          </a:solidFill>
                          <a:effectLst/>
                          <a:latin typeface="Calibri" pitchFamily="34" charset="0"/>
                          <a:ea typeface="+mn-ea"/>
                          <a:cs typeface="+mn-cs"/>
                          <a:hlinkClick r:id="rId4"/>
                        </a:rPr>
                        <a:t>www.sportengland.org</a:t>
                      </a:r>
                      <a:endParaRPr kumimoji="0" lang="en-GB" sz="800" b="1" i="0" u="none" strike="noStrike" kern="1200" cap="none" normalizeH="0" baseline="0" dirty="0" smtClean="0">
                        <a:ln>
                          <a:noFill/>
                        </a:ln>
                        <a:solidFill>
                          <a:srgbClr val="DEDEDE"/>
                        </a:solidFill>
                        <a:effectLst/>
                        <a:latin typeface="Calibri" pitchFamily="34" charset="0"/>
                        <a:ea typeface="+mn-ea"/>
                        <a:cs typeface="+mn-cs"/>
                        <a:hlinkClick r:id="rId5"/>
                      </a:endParaRPr>
                    </a:p>
                  </a:txBody>
                  <a:tcPr marL="108000" marR="99060" marT="0" marB="0" horzOverflow="overflow">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bl>
          </a:graphicData>
        </a:graphic>
      </p:graphicFrame>
      <p:sp>
        <p:nvSpPr>
          <p:cNvPr id="25" name="Rectangle 24"/>
          <p:cNvSpPr/>
          <p:nvPr/>
        </p:nvSpPr>
        <p:spPr>
          <a:xfrm>
            <a:off x="595282" y="1071546"/>
            <a:ext cx="4000528" cy="285752"/>
          </a:xfrm>
          <a:prstGeom prst="rect">
            <a:avLst/>
          </a:prstGeom>
          <a:solidFill>
            <a:srgbClr val="275172"/>
          </a:solidFill>
          <a:ln w="3175">
            <a:solidFill>
              <a:srgbClr val="27517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100" b="1" dirty="0" smtClean="0">
                <a:solidFill>
                  <a:schemeClr val="bg1"/>
                </a:solidFill>
                <a:latin typeface="Calibri" pitchFamily="34" charset="0"/>
              </a:rPr>
              <a:t>Active People Survey</a:t>
            </a:r>
            <a:endParaRPr lang="en-GB" sz="1100" b="1" i="1" dirty="0" smtClean="0">
              <a:solidFill>
                <a:schemeClr val="bg1"/>
              </a:solidFill>
              <a:latin typeface="Calibri" pitchFamily="34" charset="0"/>
            </a:endParaRPr>
          </a:p>
        </p:txBody>
      </p:sp>
      <p:sp>
        <p:nvSpPr>
          <p:cNvPr id="32" name="Rectangle 31"/>
          <p:cNvSpPr/>
          <p:nvPr/>
        </p:nvSpPr>
        <p:spPr>
          <a:xfrm>
            <a:off x="5595942" y="1357298"/>
            <a:ext cx="4000528" cy="1643074"/>
          </a:xfrm>
          <a:prstGeom prst="rect">
            <a:avLst/>
          </a:prstGeom>
          <a:solidFill>
            <a:srgbClr val="DEDEDE"/>
          </a:solidFill>
          <a:ln w="3175">
            <a:solidFill>
              <a:srgbClr val="27517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200" b="1" dirty="0" smtClean="0">
              <a:solidFill>
                <a:schemeClr val="bg1"/>
              </a:solidFill>
              <a:latin typeface="Calibri" pitchFamily="34" charset="0"/>
            </a:endParaRPr>
          </a:p>
        </p:txBody>
      </p:sp>
      <p:sp>
        <p:nvSpPr>
          <p:cNvPr id="33" name="Rectangle 32"/>
          <p:cNvSpPr/>
          <p:nvPr/>
        </p:nvSpPr>
        <p:spPr>
          <a:xfrm>
            <a:off x="5595942" y="1071546"/>
            <a:ext cx="4000528" cy="357190"/>
          </a:xfrm>
          <a:prstGeom prst="rect">
            <a:avLst/>
          </a:prstGeom>
          <a:solidFill>
            <a:srgbClr val="275172"/>
          </a:solidFill>
          <a:ln w="3175">
            <a:solidFill>
              <a:srgbClr val="27517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100" b="1" dirty="0" smtClean="0">
                <a:solidFill>
                  <a:schemeClr val="bg1"/>
                </a:solidFill>
                <a:latin typeface="Calibri" pitchFamily="34" charset="0"/>
              </a:rPr>
              <a:t>Adults age 16 and over doing 30 minutes of moderate intensity sport</a:t>
            </a:r>
            <a:endParaRPr lang="en-GB" sz="1100" b="1" i="1" dirty="0" smtClean="0">
              <a:solidFill>
                <a:schemeClr val="bg1"/>
              </a:solidFill>
              <a:latin typeface="Calibri" pitchFamily="34" charset="0"/>
            </a:endParaRPr>
          </a:p>
        </p:txBody>
      </p:sp>
      <p:graphicFrame>
        <p:nvGraphicFramePr>
          <p:cNvPr id="34" name="Group 19"/>
          <p:cNvGraphicFramePr>
            <a:graphicFrameLocks noGrp="1"/>
          </p:cNvGraphicFramePr>
          <p:nvPr/>
        </p:nvGraphicFramePr>
        <p:xfrm>
          <a:off x="5738819" y="1543038"/>
          <a:ext cx="3714775" cy="1243020"/>
        </p:xfrm>
        <a:graphic>
          <a:graphicData uri="http://schemas.openxmlformats.org/drawingml/2006/table">
            <a:tbl>
              <a:tblPr/>
              <a:tblGrid>
                <a:gridCol w="1584076"/>
                <a:gridCol w="701939"/>
                <a:gridCol w="714380"/>
                <a:gridCol w="714380"/>
              </a:tblGrid>
              <a:tr h="196455">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GB" sz="1000" b="1" i="0" u="none" strike="noStrike" kern="1200" cap="none" normalizeH="0" baseline="0" dirty="0" smtClean="0">
                        <a:ln>
                          <a:noFill/>
                        </a:ln>
                        <a:solidFill>
                          <a:srgbClr val="254061"/>
                        </a:solidFill>
                        <a:effectLst/>
                        <a:latin typeface="Calibri" pitchFamily="34" charset="0"/>
                        <a:ea typeface="+mn-ea"/>
                        <a:cs typeface="+mn-cs"/>
                      </a:endParaRPr>
                    </a:p>
                  </a:txBody>
                  <a:tcPr marL="10800" marR="99060" marT="0" marB="0" anchor="ctr" horzOverflow="overflow">
                    <a:lnL w="12700" cap="flat" cmpd="sng" algn="ctr">
                      <a:noFill/>
                      <a:prstDash val="solid"/>
                      <a:round/>
                      <a:headEnd type="none" w="med" len="med"/>
                      <a:tailEnd type="none" w="med" len="med"/>
                    </a:lnL>
                    <a:lnR w="12700" cap="flat" cmpd="sng" algn="ctr">
                      <a:solidFill>
                        <a:srgbClr val="25406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25406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GB" sz="1000" b="1" i="0" u="none" strike="noStrike" kern="1200" cap="none" normalizeH="0" baseline="0" dirty="0" smtClean="0">
                          <a:ln>
                            <a:noFill/>
                          </a:ln>
                          <a:solidFill>
                            <a:srgbClr val="254061"/>
                          </a:solidFill>
                          <a:effectLst/>
                          <a:latin typeface="Calibri" pitchFamily="34" charset="0"/>
                          <a:ea typeface="+mn-ea"/>
                          <a:cs typeface="+mn-cs"/>
                        </a:rPr>
                        <a:t>Less than once per week</a:t>
                      </a:r>
                    </a:p>
                  </a:txBody>
                  <a:tcPr marL="36000" marR="36000" marT="0" marB="0" anchor="ctr" horzOverflow="overflow">
                    <a:lnL w="12700" cap="flat" cmpd="sng" algn="ctr">
                      <a:solidFill>
                        <a:srgbClr val="254061"/>
                      </a:solidFill>
                      <a:prstDash val="solid"/>
                      <a:round/>
                      <a:headEnd type="none" w="med" len="med"/>
                      <a:tailEnd type="none" w="med" len="med"/>
                    </a:lnL>
                    <a:lnR w="12700" cap="flat" cmpd="sng" algn="ctr">
                      <a:solidFill>
                        <a:srgbClr val="25406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25406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GB" sz="1000" b="1" i="0" u="none" strike="noStrike" kern="1200" cap="none" normalizeH="0" baseline="0" dirty="0" smtClean="0">
                          <a:ln>
                            <a:noFill/>
                          </a:ln>
                          <a:solidFill>
                            <a:srgbClr val="254061"/>
                          </a:solidFill>
                          <a:effectLst/>
                          <a:latin typeface="Calibri" pitchFamily="34" charset="0"/>
                          <a:ea typeface="+mn-ea"/>
                          <a:cs typeface="+mn-cs"/>
                        </a:rPr>
                        <a:t>Once or twice per week</a:t>
                      </a:r>
                    </a:p>
                  </a:txBody>
                  <a:tcPr marL="36000" marR="36000" marT="0" marB="0" anchor="ctr" horzOverflow="overflow">
                    <a:lnL w="12700" cap="flat" cmpd="sng" algn="ctr">
                      <a:solidFill>
                        <a:srgbClr val="254061"/>
                      </a:solidFill>
                      <a:prstDash val="solid"/>
                      <a:round/>
                      <a:headEnd type="none" w="med" len="med"/>
                      <a:tailEnd type="none" w="med" len="med"/>
                    </a:lnL>
                    <a:lnR w="12700" cap="flat" cmpd="sng" algn="ctr">
                      <a:solidFill>
                        <a:srgbClr val="25406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25406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GB" sz="1000" b="1" i="0" u="none" strike="noStrike" kern="1200" cap="none" normalizeH="0" baseline="0" dirty="0" smtClean="0">
                          <a:ln>
                            <a:noFill/>
                          </a:ln>
                          <a:solidFill>
                            <a:srgbClr val="254061"/>
                          </a:solidFill>
                          <a:effectLst/>
                          <a:latin typeface="Calibri" pitchFamily="34" charset="0"/>
                          <a:ea typeface="+mn-ea"/>
                          <a:cs typeface="+mn-cs"/>
                        </a:rPr>
                        <a:t>Three or more times per week</a:t>
                      </a:r>
                    </a:p>
                  </a:txBody>
                  <a:tcPr marL="36000" marR="36000" marT="0" marB="0" anchor="ctr" horzOverflow="overflow">
                    <a:lnL w="12700" cap="flat" cmpd="sng" algn="ctr">
                      <a:solidFill>
                        <a:srgbClr val="254061"/>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rgbClr val="254061"/>
                      </a:solidFill>
                      <a:prstDash val="solid"/>
                      <a:round/>
                      <a:headEnd type="none" w="med" len="med"/>
                      <a:tailEnd type="none" w="med" len="med"/>
                    </a:lnB>
                    <a:lnTlToBr>
                      <a:noFill/>
                    </a:lnTlToBr>
                    <a:lnBlToTr>
                      <a:noFill/>
                    </a:lnBlToTr>
                    <a:noFill/>
                  </a:tcPr>
                </a:tc>
              </a:tr>
              <a:tr h="196455">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1000" b="1" i="0" u="none" strike="noStrike" kern="1200" cap="none" normalizeH="0" baseline="0" dirty="0" smtClean="0">
                          <a:ln>
                            <a:noFill/>
                          </a:ln>
                          <a:solidFill>
                            <a:srgbClr val="254061"/>
                          </a:solidFill>
                          <a:effectLst/>
                          <a:latin typeface="Calibri" pitchFamily="34" charset="0"/>
                          <a:ea typeface="+mn-ea"/>
                          <a:cs typeface="+mn-cs"/>
                        </a:rPr>
                        <a:t>Hammersmith &amp; Fulham</a:t>
                      </a:r>
                    </a:p>
                  </a:txBody>
                  <a:tcPr marL="9525" marR="9525" marT="9525" marB="0" anchor="b">
                    <a:lnL w="12700" cap="flat" cmpd="sng" algn="ctr">
                      <a:noFill/>
                      <a:prstDash val="solid"/>
                      <a:round/>
                      <a:headEnd type="none" w="med" len="med"/>
                      <a:tailEnd type="none" w="med" len="med"/>
                    </a:lnL>
                    <a:lnR w="12700" cap="flat" cmpd="sng" algn="ctr">
                      <a:solidFill>
                        <a:srgbClr val="254061"/>
                      </a:solidFill>
                      <a:prstDash val="solid"/>
                      <a:round/>
                      <a:headEnd type="none" w="med" len="med"/>
                      <a:tailEnd type="none" w="med" len="med"/>
                    </a:lnR>
                    <a:lnT w="12700" cap="flat" cmpd="sng" algn="ctr">
                      <a:solidFill>
                        <a:srgbClr val="25406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algn="ctr" rtl="0" fontAlgn="ctr"/>
                      <a:r>
                        <a:rPr lang="en-GB" sz="1000" b="1" i="0" u="none" strike="noStrike">
                          <a:solidFill>
                            <a:srgbClr val="254061"/>
                          </a:solidFill>
                          <a:latin typeface="Calibri"/>
                        </a:rPr>
                        <a:t>56%</a:t>
                      </a:r>
                    </a:p>
                  </a:txBody>
                  <a:tcPr marL="9525" marR="9525" marT="9525" marB="0" anchor="ctr">
                    <a:lnL w="12700" cap="flat" cmpd="sng" algn="ctr">
                      <a:solidFill>
                        <a:srgbClr val="254061"/>
                      </a:solidFill>
                      <a:prstDash val="solid"/>
                      <a:round/>
                      <a:headEnd type="none" w="med" len="med"/>
                      <a:tailEnd type="none" w="med" len="med"/>
                    </a:lnL>
                    <a:lnR w="12700" cap="flat" cmpd="sng" algn="ctr">
                      <a:solidFill>
                        <a:srgbClr val="254061"/>
                      </a:solidFill>
                      <a:prstDash val="solid"/>
                      <a:round/>
                      <a:headEnd type="none" w="med" len="med"/>
                      <a:tailEnd type="none" w="med" len="med"/>
                    </a:lnR>
                    <a:lnT w="12700" cap="flat" cmpd="sng" algn="ctr">
                      <a:solidFill>
                        <a:srgbClr val="25406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algn="ctr" rtl="0" fontAlgn="ctr"/>
                      <a:r>
                        <a:rPr lang="en-GB" sz="1000" b="1" i="0" u="none" strike="noStrike">
                          <a:solidFill>
                            <a:srgbClr val="254061"/>
                          </a:solidFill>
                          <a:latin typeface="Calibri"/>
                        </a:rPr>
                        <a:t>25%</a:t>
                      </a:r>
                    </a:p>
                  </a:txBody>
                  <a:tcPr marL="9525" marR="9525" marT="9525" marB="0" anchor="ctr">
                    <a:lnL w="12700" cap="flat" cmpd="sng" algn="ctr">
                      <a:solidFill>
                        <a:srgbClr val="254061"/>
                      </a:solidFill>
                      <a:prstDash val="solid"/>
                      <a:round/>
                      <a:headEnd type="none" w="med" len="med"/>
                      <a:tailEnd type="none" w="med" len="med"/>
                    </a:lnL>
                    <a:lnR w="12700" cap="flat" cmpd="sng" algn="ctr">
                      <a:solidFill>
                        <a:srgbClr val="254061"/>
                      </a:solidFill>
                      <a:prstDash val="solid"/>
                      <a:round/>
                      <a:headEnd type="none" w="med" len="med"/>
                      <a:tailEnd type="none" w="med" len="med"/>
                    </a:lnR>
                    <a:lnT w="12700" cap="flat" cmpd="sng" algn="ctr">
                      <a:solidFill>
                        <a:srgbClr val="25406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algn="ctr" fontAlgn="ctr"/>
                      <a:r>
                        <a:rPr lang="en-GB" sz="1000" b="1" i="0" u="none" strike="noStrike">
                          <a:solidFill>
                            <a:srgbClr val="254061"/>
                          </a:solidFill>
                          <a:latin typeface="Calibri"/>
                        </a:rPr>
                        <a:t>19%</a:t>
                      </a:r>
                    </a:p>
                  </a:txBody>
                  <a:tcPr marL="9525" marR="9525" marT="9525" marB="0" anchor="ctr">
                    <a:lnL w="12700" cap="flat" cmpd="sng" algn="ctr">
                      <a:solidFill>
                        <a:srgbClr val="254061"/>
                      </a:solidFill>
                      <a:prstDash val="solid"/>
                      <a:round/>
                      <a:headEnd type="none" w="med" len="med"/>
                      <a:tailEnd type="none" w="med" len="med"/>
                    </a:lnL>
                    <a:lnR>
                      <a:noFill/>
                    </a:lnR>
                    <a:lnT w="12700" cap="flat" cmpd="sng" algn="ctr">
                      <a:solidFill>
                        <a:srgbClr val="25406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196455">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1000" b="1" i="0" u="none" strike="noStrike" kern="1200" cap="none" normalizeH="0" baseline="0" dirty="0" smtClean="0">
                          <a:ln>
                            <a:noFill/>
                          </a:ln>
                          <a:solidFill>
                            <a:srgbClr val="254061"/>
                          </a:solidFill>
                          <a:effectLst/>
                          <a:latin typeface="Calibri" pitchFamily="34" charset="0"/>
                          <a:ea typeface="+mn-ea"/>
                          <a:cs typeface="+mn-cs"/>
                        </a:rPr>
                        <a:t>Kensington &amp; Chelsea</a:t>
                      </a:r>
                    </a:p>
                  </a:txBody>
                  <a:tcPr marL="9525" marR="9525" marT="9525" marB="0" anchor="b">
                    <a:lnL w="12700" cap="flat" cmpd="sng" algn="ctr">
                      <a:noFill/>
                      <a:prstDash val="solid"/>
                      <a:round/>
                      <a:headEnd type="none" w="med" len="med"/>
                      <a:tailEnd type="none" w="med" len="med"/>
                    </a:lnL>
                    <a:lnR w="12700" cap="flat" cmpd="sng" algn="ctr">
                      <a:solidFill>
                        <a:srgbClr val="25406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algn="ctr" rtl="0" fontAlgn="ctr"/>
                      <a:r>
                        <a:rPr lang="en-GB" sz="1000" b="1" i="0" u="none" strike="noStrike">
                          <a:solidFill>
                            <a:srgbClr val="254061"/>
                          </a:solidFill>
                          <a:latin typeface="Calibri"/>
                        </a:rPr>
                        <a:t>58%</a:t>
                      </a:r>
                    </a:p>
                  </a:txBody>
                  <a:tcPr marL="9525" marR="9525" marT="9525" marB="0" anchor="ctr">
                    <a:lnL w="12700" cap="flat" cmpd="sng" algn="ctr">
                      <a:solidFill>
                        <a:srgbClr val="254061"/>
                      </a:solidFill>
                      <a:prstDash val="solid"/>
                      <a:round/>
                      <a:headEnd type="none" w="med" len="med"/>
                      <a:tailEnd type="none" w="med" len="med"/>
                    </a:lnL>
                    <a:lnR w="12700" cap="flat" cmpd="sng" algn="ctr">
                      <a:solidFill>
                        <a:srgbClr val="25406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algn="ctr" rtl="0" fontAlgn="ctr"/>
                      <a:r>
                        <a:rPr lang="en-GB" sz="1000" b="1" i="0" u="none" strike="noStrike">
                          <a:solidFill>
                            <a:srgbClr val="254061"/>
                          </a:solidFill>
                          <a:latin typeface="Calibri"/>
                        </a:rPr>
                        <a:t>22%</a:t>
                      </a:r>
                    </a:p>
                  </a:txBody>
                  <a:tcPr marL="9525" marR="9525" marT="9525" marB="0" anchor="ctr">
                    <a:lnL w="12700" cap="flat" cmpd="sng" algn="ctr">
                      <a:solidFill>
                        <a:srgbClr val="254061"/>
                      </a:solidFill>
                      <a:prstDash val="solid"/>
                      <a:round/>
                      <a:headEnd type="none" w="med" len="med"/>
                      <a:tailEnd type="none" w="med" len="med"/>
                    </a:lnL>
                    <a:lnR w="12700" cap="flat" cmpd="sng" algn="ctr">
                      <a:solidFill>
                        <a:srgbClr val="25406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algn="ctr" fontAlgn="ctr"/>
                      <a:r>
                        <a:rPr lang="en-GB" sz="1000" b="1" i="0" u="none" strike="noStrike" dirty="0">
                          <a:solidFill>
                            <a:srgbClr val="254061"/>
                          </a:solidFill>
                          <a:latin typeface="Calibri"/>
                        </a:rPr>
                        <a:t>20%</a:t>
                      </a:r>
                    </a:p>
                  </a:txBody>
                  <a:tcPr marL="9525" marR="9525" marT="9525" marB="0" anchor="ctr">
                    <a:lnL w="12700" cap="flat" cmpd="sng" algn="ctr">
                      <a:solidFill>
                        <a:srgbClr val="254061"/>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196455">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1000" b="1" i="0" u="none" strike="noStrike" kern="1200" cap="none" normalizeH="0" baseline="0" dirty="0" smtClean="0">
                          <a:ln>
                            <a:noFill/>
                          </a:ln>
                          <a:solidFill>
                            <a:srgbClr val="254061"/>
                          </a:solidFill>
                          <a:effectLst/>
                          <a:latin typeface="Calibri" pitchFamily="34" charset="0"/>
                          <a:ea typeface="+mn-ea"/>
                          <a:cs typeface="+mn-cs"/>
                        </a:rPr>
                        <a:t>Westminster</a:t>
                      </a:r>
                    </a:p>
                  </a:txBody>
                  <a:tcPr marL="9525" marR="9525" marT="9525" marB="0" anchor="b">
                    <a:lnL w="12700" cap="flat" cmpd="sng" algn="ctr">
                      <a:noFill/>
                      <a:prstDash val="solid"/>
                      <a:round/>
                      <a:headEnd type="none" w="med" len="med"/>
                      <a:tailEnd type="none" w="med" len="med"/>
                    </a:lnL>
                    <a:lnR w="12700" cap="flat" cmpd="sng" algn="ctr">
                      <a:solidFill>
                        <a:srgbClr val="25406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254061"/>
                      </a:solidFill>
                      <a:prstDash val="solid"/>
                      <a:round/>
                      <a:headEnd type="none" w="med" len="med"/>
                      <a:tailEnd type="none" w="med" len="med"/>
                    </a:lnB>
                    <a:lnTlToBr>
                      <a:noFill/>
                    </a:lnTlToBr>
                    <a:lnBlToTr>
                      <a:noFill/>
                    </a:lnBlToTr>
                    <a:noFill/>
                  </a:tcPr>
                </a:tc>
                <a:tc>
                  <a:txBody>
                    <a:bodyPr/>
                    <a:lstStyle/>
                    <a:p>
                      <a:pPr algn="ctr" rtl="0" fontAlgn="ctr"/>
                      <a:r>
                        <a:rPr lang="en-GB" sz="1000" b="1" i="0" u="none" strike="noStrike">
                          <a:solidFill>
                            <a:srgbClr val="254061"/>
                          </a:solidFill>
                          <a:latin typeface="Calibri"/>
                        </a:rPr>
                        <a:t>59%</a:t>
                      </a:r>
                    </a:p>
                  </a:txBody>
                  <a:tcPr marL="9525" marR="9525" marT="9525" marB="0" anchor="ctr">
                    <a:lnL w="12700" cap="flat" cmpd="sng" algn="ctr">
                      <a:solidFill>
                        <a:srgbClr val="254061"/>
                      </a:solidFill>
                      <a:prstDash val="solid"/>
                      <a:round/>
                      <a:headEnd type="none" w="med" len="med"/>
                      <a:tailEnd type="none" w="med" len="med"/>
                    </a:lnL>
                    <a:lnR w="12700" cap="flat" cmpd="sng" algn="ctr">
                      <a:solidFill>
                        <a:srgbClr val="25406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254061"/>
                      </a:solidFill>
                      <a:prstDash val="solid"/>
                      <a:round/>
                      <a:headEnd type="none" w="med" len="med"/>
                      <a:tailEnd type="none" w="med" len="med"/>
                    </a:lnB>
                    <a:lnTlToBr>
                      <a:noFill/>
                    </a:lnTlToBr>
                    <a:lnBlToTr>
                      <a:noFill/>
                    </a:lnBlToTr>
                    <a:noFill/>
                  </a:tcPr>
                </a:tc>
                <a:tc>
                  <a:txBody>
                    <a:bodyPr/>
                    <a:lstStyle/>
                    <a:p>
                      <a:pPr algn="ctr" rtl="0" fontAlgn="ctr"/>
                      <a:r>
                        <a:rPr lang="en-GB" sz="1000" b="1" i="0" u="none" strike="noStrike">
                          <a:solidFill>
                            <a:srgbClr val="254061"/>
                          </a:solidFill>
                          <a:latin typeface="Calibri"/>
                        </a:rPr>
                        <a:t>22%</a:t>
                      </a:r>
                    </a:p>
                  </a:txBody>
                  <a:tcPr marL="9525" marR="9525" marT="9525" marB="0" anchor="ctr">
                    <a:lnL w="12700" cap="flat" cmpd="sng" algn="ctr">
                      <a:solidFill>
                        <a:srgbClr val="254061"/>
                      </a:solidFill>
                      <a:prstDash val="solid"/>
                      <a:round/>
                      <a:headEnd type="none" w="med" len="med"/>
                      <a:tailEnd type="none" w="med" len="med"/>
                    </a:lnL>
                    <a:lnR w="12700" cap="flat" cmpd="sng" algn="ctr">
                      <a:solidFill>
                        <a:srgbClr val="25406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254061"/>
                      </a:solidFill>
                      <a:prstDash val="solid"/>
                      <a:round/>
                      <a:headEnd type="none" w="med" len="med"/>
                      <a:tailEnd type="none" w="med" len="med"/>
                    </a:lnB>
                    <a:lnTlToBr>
                      <a:noFill/>
                    </a:lnTlToBr>
                    <a:lnBlToTr>
                      <a:noFill/>
                    </a:lnBlToTr>
                    <a:noFill/>
                  </a:tcPr>
                </a:tc>
                <a:tc>
                  <a:txBody>
                    <a:bodyPr/>
                    <a:lstStyle/>
                    <a:p>
                      <a:pPr algn="ctr" fontAlgn="ctr"/>
                      <a:r>
                        <a:rPr lang="en-GB" sz="1000" b="1" i="0" u="none" strike="noStrike">
                          <a:solidFill>
                            <a:srgbClr val="254061"/>
                          </a:solidFill>
                          <a:latin typeface="Calibri"/>
                        </a:rPr>
                        <a:t>19%</a:t>
                      </a:r>
                    </a:p>
                  </a:txBody>
                  <a:tcPr marL="9525" marR="9525" marT="9525" marB="0" anchor="ctr">
                    <a:lnL w="12700" cap="flat" cmpd="sng" algn="ctr">
                      <a:solidFill>
                        <a:srgbClr val="254061"/>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rgbClr val="254061"/>
                      </a:solidFill>
                      <a:prstDash val="solid"/>
                      <a:round/>
                      <a:headEnd type="none" w="med" len="med"/>
                      <a:tailEnd type="none" w="med" len="med"/>
                    </a:lnB>
                    <a:lnTlToBr>
                      <a:noFill/>
                    </a:lnTlToBr>
                    <a:lnBlToTr>
                      <a:noFill/>
                    </a:lnBlToTr>
                    <a:noFill/>
                  </a:tcPr>
                </a:tc>
              </a:tr>
              <a:tr h="196455">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1000" b="1" i="0" u="none" strike="noStrike" kern="1200" cap="none" normalizeH="0" baseline="0" dirty="0" smtClean="0">
                          <a:ln>
                            <a:noFill/>
                          </a:ln>
                          <a:solidFill>
                            <a:srgbClr val="254061"/>
                          </a:solidFill>
                          <a:effectLst/>
                          <a:latin typeface="Calibri" pitchFamily="34" charset="0"/>
                          <a:ea typeface="+mn-ea"/>
                          <a:cs typeface="+mn-cs"/>
                        </a:rPr>
                        <a:t>Tri-borough</a:t>
                      </a:r>
                    </a:p>
                  </a:txBody>
                  <a:tcPr marL="9525" marR="9525" marT="9525" marB="0" anchor="b">
                    <a:lnL w="12700" cap="flat" cmpd="sng" algn="ctr">
                      <a:noFill/>
                      <a:prstDash val="solid"/>
                      <a:round/>
                      <a:headEnd type="none" w="med" len="med"/>
                      <a:tailEnd type="none" w="med" len="med"/>
                    </a:lnL>
                    <a:lnR w="12700" cap="flat" cmpd="sng" algn="ctr">
                      <a:solidFill>
                        <a:srgbClr val="254061"/>
                      </a:solidFill>
                      <a:prstDash val="solid"/>
                      <a:round/>
                      <a:headEnd type="none" w="med" len="med"/>
                      <a:tailEnd type="none" w="med" len="med"/>
                    </a:lnR>
                    <a:lnT w="12700" cap="flat" cmpd="sng" algn="ctr">
                      <a:solidFill>
                        <a:srgbClr val="25406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algn="ctr" rtl="0" fontAlgn="ctr"/>
                      <a:r>
                        <a:rPr lang="en-GB" sz="1000" b="1" i="0" u="none" strike="noStrike">
                          <a:solidFill>
                            <a:srgbClr val="254061"/>
                          </a:solidFill>
                          <a:latin typeface="Calibri"/>
                        </a:rPr>
                        <a:t>58%</a:t>
                      </a:r>
                    </a:p>
                  </a:txBody>
                  <a:tcPr marL="9525" marR="9525" marT="9525" marB="0" anchor="ctr">
                    <a:lnL w="12700" cap="flat" cmpd="sng" algn="ctr">
                      <a:solidFill>
                        <a:srgbClr val="254061"/>
                      </a:solidFill>
                      <a:prstDash val="solid"/>
                      <a:round/>
                      <a:headEnd type="none" w="med" len="med"/>
                      <a:tailEnd type="none" w="med" len="med"/>
                    </a:lnL>
                    <a:lnR w="12700" cap="flat" cmpd="sng" algn="ctr">
                      <a:solidFill>
                        <a:srgbClr val="254061"/>
                      </a:solidFill>
                      <a:prstDash val="solid"/>
                      <a:round/>
                      <a:headEnd type="none" w="med" len="med"/>
                      <a:tailEnd type="none" w="med" len="med"/>
                    </a:lnR>
                    <a:lnT w="12700" cap="flat" cmpd="sng" algn="ctr">
                      <a:solidFill>
                        <a:srgbClr val="25406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algn="ctr" rtl="0" fontAlgn="ctr"/>
                      <a:r>
                        <a:rPr lang="en-GB" sz="1000" b="1" i="0" u="none" strike="noStrike">
                          <a:solidFill>
                            <a:srgbClr val="254061"/>
                          </a:solidFill>
                          <a:latin typeface="Calibri"/>
                        </a:rPr>
                        <a:t>23%</a:t>
                      </a:r>
                    </a:p>
                  </a:txBody>
                  <a:tcPr marL="9525" marR="9525" marT="9525" marB="0" anchor="ctr">
                    <a:lnL w="12700" cap="flat" cmpd="sng" algn="ctr">
                      <a:solidFill>
                        <a:srgbClr val="254061"/>
                      </a:solidFill>
                      <a:prstDash val="solid"/>
                      <a:round/>
                      <a:headEnd type="none" w="med" len="med"/>
                      <a:tailEnd type="none" w="med" len="med"/>
                    </a:lnL>
                    <a:lnR w="12700" cap="flat" cmpd="sng" algn="ctr">
                      <a:solidFill>
                        <a:srgbClr val="254061"/>
                      </a:solidFill>
                      <a:prstDash val="solid"/>
                      <a:round/>
                      <a:headEnd type="none" w="med" len="med"/>
                      <a:tailEnd type="none" w="med" len="med"/>
                    </a:lnR>
                    <a:lnT w="12700" cap="flat" cmpd="sng" algn="ctr">
                      <a:solidFill>
                        <a:srgbClr val="25406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algn="ctr" fontAlgn="ctr"/>
                      <a:r>
                        <a:rPr lang="en-GB" sz="1000" b="1" i="0" u="none" strike="noStrike" dirty="0">
                          <a:solidFill>
                            <a:srgbClr val="254061"/>
                          </a:solidFill>
                          <a:latin typeface="Calibri"/>
                        </a:rPr>
                        <a:t>19%</a:t>
                      </a:r>
                    </a:p>
                  </a:txBody>
                  <a:tcPr marL="9525" marR="9525" marT="9525" marB="0" anchor="ctr">
                    <a:lnL w="12700" cap="flat" cmpd="sng" algn="ctr">
                      <a:solidFill>
                        <a:srgbClr val="254061"/>
                      </a:solidFill>
                      <a:prstDash val="solid"/>
                      <a:round/>
                      <a:headEnd type="none" w="med" len="med"/>
                      <a:tailEnd type="none" w="med" len="med"/>
                    </a:lnL>
                    <a:lnR>
                      <a:noFill/>
                    </a:lnR>
                    <a:lnT w="12700" cap="flat" cmpd="sng" algn="ctr">
                      <a:solidFill>
                        <a:srgbClr val="25406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309530" y="1428736"/>
            <a:ext cx="5615100" cy="3672000"/>
          </a:xfrm>
          <a:prstGeom prst="rect">
            <a:avLst/>
          </a:prstGeom>
          <a:noFill/>
          <a:ln w="9525">
            <a:noFill/>
            <a:miter lim="800000"/>
            <a:headEnd/>
            <a:tailEnd/>
          </a:ln>
          <a:effectLst/>
        </p:spPr>
      </p:pic>
      <p:sp>
        <p:nvSpPr>
          <p:cNvPr id="23" name="Rectangle 22"/>
          <p:cNvSpPr/>
          <p:nvPr/>
        </p:nvSpPr>
        <p:spPr>
          <a:xfrm>
            <a:off x="6596074" y="928670"/>
            <a:ext cx="3214710" cy="3500462"/>
          </a:xfrm>
          <a:prstGeom prst="rect">
            <a:avLst/>
          </a:prstGeom>
          <a:solidFill>
            <a:srgbClr val="DEDEDE"/>
          </a:solidFill>
          <a:ln w="3175">
            <a:solidFill>
              <a:srgbClr val="27517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400" b="1" dirty="0">
                <a:solidFill>
                  <a:srgbClr val="153755"/>
                </a:solidFill>
                <a:latin typeface="Calibri" pitchFamily="34" charset="0"/>
              </a:rPr>
              <a:t>Comments</a:t>
            </a:r>
          </a:p>
          <a:p>
            <a:endParaRPr lang="en-GB" sz="800" dirty="0" smtClean="0">
              <a:solidFill>
                <a:srgbClr val="153755"/>
              </a:solidFill>
              <a:latin typeface="Calibri" pitchFamily="34" charset="0"/>
            </a:endParaRPr>
          </a:p>
          <a:p>
            <a:r>
              <a:rPr lang="en-GB" sz="1200" dirty="0" smtClean="0">
                <a:solidFill>
                  <a:srgbClr val="153755"/>
                </a:solidFill>
                <a:latin typeface="Calibri" pitchFamily="34" charset="0"/>
              </a:rPr>
              <a:t>• Responses to the Active People Survey suggest that just under a fifth of tri-borough residents participate in 30 minutes of moderate intensity sport  3 times per week </a:t>
            </a: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a:p>
            <a:r>
              <a:rPr lang="en-GB" sz="1200" dirty="0" smtClean="0">
                <a:solidFill>
                  <a:srgbClr val="153755"/>
                </a:solidFill>
                <a:latin typeface="Calibri" pitchFamily="34" charset="0"/>
              </a:rPr>
              <a:t>• This is higher than is average for both London and England, however this may reflect the younger demographic profile of residents in Hammersmith and Fulham, Kensington and Chelsea, and Westminster.</a:t>
            </a:r>
          </a:p>
        </p:txBody>
      </p:sp>
      <p:sp>
        <p:nvSpPr>
          <p:cNvPr id="13314" name="Rectangle 2"/>
          <p:cNvSpPr>
            <a:spLocks noChangeArrowheads="1"/>
          </p:cNvSpPr>
          <p:nvPr/>
        </p:nvSpPr>
        <p:spPr bwMode="auto">
          <a:xfrm>
            <a:off x="-36" y="0"/>
            <a:ext cx="9900000" cy="6858000"/>
          </a:xfrm>
          <a:prstGeom prst="rect">
            <a:avLst/>
          </a:prstGeom>
          <a:noFill/>
          <a:ln w="9525">
            <a:solidFill>
              <a:srgbClr val="153755"/>
            </a:solidFill>
            <a:miter lim="800000"/>
            <a:headEnd/>
            <a:tailEnd/>
          </a:ln>
          <a:effectLst/>
        </p:spPr>
        <p:txBody>
          <a:bodyPr wrap="none" anchor="ctr"/>
          <a:lstStyle/>
          <a:p>
            <a:endParaRPr lang="en-GB"/>
          </a:p>
        </p:txBody>
      </p:sp>
      <p:sp>
        <p:nvSpPr>
          <p:cNvPr id="13319" name="Rectangle 7"/>
          <p:cNvSpPr>
            <a:spLocks noChangeArrowheads="1"/>
          </p:cNvSpPr>
          <p:nvPr/>
        </p:nvSpPr>
        <p:spPr bwMode="auto">
          <a:xfrm>
            <a:off x="0" y="6453188"/>
            <a:ext cx="9906000" cy="404812"/>
          </a:xfrm>
          <a:prstGeom prst="rect">
            <a:avLst/>
          </a:prstGeom>
          <a:solidFill>
            <a:srgbClr val="153755"/>
          </a:solidFill>
          <a:ln w="9525">
            <a:noFill/>
            <a:miter lim="800000"/>
            <a:headEnd/>
            <a:tailEnd/>
          </a:ln>
          <a:effectLst/>
        </p:spPr>
        <p:txBody>
          <a:bodyPr wrap="none" anchor="ctr"/>
          <a:lstStyle/>
          <a:p>
            <a:pPr algn="ctr"/>
            <a:endParaRPr lang="en-US"/>
          </a:p>
        </p:txBody>
      </p:sp>
      <p:sp>
        <p:nvSpPr>
          <p:cNvPr id="13323" name="Rectangle 11"/>
          <p:cNvSpPr>
            <a:spLocks noChangeArrowheads="1"/>
          </p:cNvSpPr>
          <p:nvPr/>
        </p:nvSpPr>
        <p:spPr bwMode="auto">
          <a:xfrm>
            <a:off x="0" y="1"/>
            <a:ext cx="9906000" cy="765175"/>
          </a:xfrm>
          <a:prstGeom prst="rect">
            <a:avLst/>
          </a:prstGeom>
          <a:solidFill>
            <a:srgbClr val="153755"/>
          </a:solidFill>
          <a:ln w="9525">
            <a:noFill/>
            <a:miter lim="800000"/>
            <a:headEnd/>
            <a:tailEnd/>
          </a:ln>
          <a:effectLst/>
        </p:spPr>
        <p:txBody>
          <a:bodyPr wrap="none" anchor="ctr"/>
          <a:lstStyle/>
          <a:p>
            <a:pPr algn="ctr"/>
            <a:endParaRPr lang="en-US"/>
          </a:p>
        </p:txBody>
      </p:sp>
      <p:pic>
        <p:nvPicPr>
          <p:cNvPr id="22" name="Picture 21" descr="JSNA-logo-CMYK-2.JPG"/>
          <p:cNvPicPr>
            <a:picLocks noChangeAspect="1"/>
          </p:cNvPicPr>
          <p:nvPr/>
        </p:nvPicPr>
        <p:blipFill>
          <a:blip r:embed="rId4" cstate="print"/>
          <a:stretch>
            <a:fillRect/>
          </a:stretch>
        </p:blipFill>
        <p:spPr>
          <a:xfrm>
            <a:off x="8096272" y="180000"/>
            <a:ext cx="1640429" cy="434705"/>
          </a:xfrm>
          <a:prstGeom prst="rect">
            <a:avLst/>
          </a:prstGeom>
        </p:spPr>
      </p:pic>
      <p:pic>
        <p:nvPicPr>
          <p:cNvPr id="14338" name="Picture 2"/>
          <p:cNvPicPr>
            <a:picLocks noChangeAspect="1" noChangeArrowheads="1"/>
          </p:cNvPicPr>
          <p:nvPr/>
        </p:nvPicPr>
        <p:blipFill>
          <a:blip r:embed="rId5" cstate="print"/>
          <a:srcRect/>
          <a:stretch>
            <a:fillRect/>
          </a:stretch>
        </p:blipFill>
        <p:spPr bwMode="auto">
          <a:xfrm>
            <a:off x="6780714" y="5572140"/>
            <a:ext cx="3020516" cy="857256"/>
          </a:xfrm>
          <a:prstGeom prst="rect">
            <a:avLst/>
          </a:prstGeom>
          <a:noFill/>
          <a:ln w="9525">
            <a:noFill/>
            <a:miter lim="800000"/>
            <a:headEnd/>
            <a:tailEnd/>
          </a:ln>
          <a:effectLst/>
        </p:spPr>
      </p:pic>
      <p:sp>
        <p:nvSpPr>
          <p:cNvPr id="30" name="AutoShape 16"/>
          <p:cNvSpPr>
            <a:spLocks noChangeArrowheads="1"/>
          </p:cNvSpPr>
          <p:nvPr/>
        </p:nvSpPr>
        <p:spPr bwMode="auto">
          <a:xfrm>
            <a:off x="7221157" y="571480"/>
            <a:ext cx="2518189" cy="241279"/>
          </a:xfrm>
          <a:prstGeom prst="flowChartAlternateProcess">
            <a:avLst/>
          </a:prstGeom>
          <a:noFill/>
          <a:ln w="34925">
            <a:noFill/>
            <a:miter lim="800000"/>
            <a:headEnd/>
            <a:tailEnd/>
          </a:ln>
          <a:effectLst/>
        </p:spPr>
        <p:txBody>
          <a:bodyPr lIns="36000" rIns="36000" bIns="46800" anchor="ctr"/>
          <a:lstStyle/>
          <a:p>
            <a:pPr algn="r">
              <a:spcBef>
                <a:spcPct val="20000"/>
              </a:spcBef>
            </a:pPr>
            <a:r>
              <a:rPr lang="en-GB" sz="700" b="1" dirty="0" smtClean="0">
                <a:solidFill>
                  <a:schemeClr val="bg1"/>
                </a:solidFill>
              </a:rPr>
              <a:t>www.jsna.info</a:t>
            </a:r>
            <a:endParaRPr lang="en-GB" sz="700" b="1" dirty="0">
              <a:solidFill>
                <a:schemeClr val="bg1"/>
              </a:solidFill>
            </a:endParaRPr>
          </a:p>
        </p:txBody>
      </p:sp>
      <p:sp>
        <p:nvSpPr>
          <p:cNvPr id="17" name="AutoShape 16"/>
          <p:cNvSpPr>
            <a:spLocks noChangeArrowheads="1"/>
          </p:cNvSpPr>
          <p:nvPr/>
        </p:nvSpPr>
        <p:spPr bwMode="auto">
          <a:xfrm>
            <a:off x="7310454" y="6545308"/>
            <a:ext cx="2518189" cy="241279"/>
          </a:xfrm>
          <a:prstGeom prst="flowChartAlternateProcess">
            <a:avLst/>
          </a:prstGeom>
          <a:solidFill>
            <a:srgbClr val="153755"/>
          </a:solidFill>
          <a:ln w="34925">
            <a:noFill/>
            <a:miter lim="800000"/>
            <a:headEnd/>
            <a:tailEnd/>
          </a:ln>
          <a:effectLst/>
        </p:spPr>
        <p:txBody>
          <a:bodyPr lIns="36000" rIns="36000" bIns="46800" anchor="ctr"/>
          <a:lstStyle/>
          <a:p>
            <a:pPr algn="r">
              <a:spcBef>
                <a:spcPct val="20000"/>
              </a:spcBef>
            </a:pPr>
            <a:r>
              <a:rPr lang="en-GB" sz="600" dirty="0">
                <a:solidFill>
                  <a:schemeClr val="bg1"/>
                </a:solidFill>
              </a:rPr>
              <a:t>© Crown copyright. All rights reserved. </a:t>
            </a:r>
            <a:r>
              <a:rPr lang="en-GB" sz="600" dirty="0" smtClean="0">
                <a:solidFill>
                  <a:schemeClr val="bg1"/>
                </a:solidFill>
              </a:rPr>
              <a:t>(2012)</a:t>
            </a:r>
          </a:p>
          <a:p>
            <a:pPr algn="r">
              <a:spcBef>
                <a:spcPct val="20000"/>
              </a:spcBef>
            </a:pPr>
            <a:r>
              <a:rPr lang="en-GB" sz="600" dirty="0" smtClean="0">
                <a:solidFill>
                  <a:schemeClr val="bg1"/>
                </a:solidFill>
              </a:rPr>
              <a:t>Author: Public Health Intelligence Team</a:t>
            </a:r>
            <a:endParaRPr lang="en-GB" sz="600" dirty="0">
              <a:solidFill>
                <a:schemeClr val="bg1"/>
              </a:solidFill>
            </a:endParaRPr>
          </a:p>
        </p:txBody>
      </p:sp>
      <p:sp>
        <p:nvSpPr>
          <p:cNvPr id="29" name="AutoShape 12"/>
          <p:cNvSpPr>
            <a:spLocks noChangeArrowheads="1"/>
          </p:cNvSpPr>
          <p:nvPr/>
        </p:nvSpPr>
        <p:spPr bwMode="auto">
          <a:xfrm>
            <a:off x="37836" y="71439"/>
            <a:ext cx="7129742" cy="549275"/>
          </a:xfrm>
          <a:prstGeom prst="flowChartAlternateProcess">
            <a:avLst/>
          </a:prstGeom>
          <a:solidFill>
            <a:srgbClr val="153755"/>
          </a:solidFill>
          <a:ln w="34925">
            <a:noFill/>
            <a:miter lim="800000"/>
            <a:headEnd/>
            <a:tailEnd/>
          </a:ln>
          <a:effectLst/>
        </p:spPr>
        <p:txBody>
          <a:bodyPr lIns="540000" anchor="ctr"/>
          <a:lstStyle/>
          <a:p>
            <a:r>
              <a:rPr lang="en-GB" b="1" dirty="0" smtClean="0">
                <a:ln w="0">
                  <a:noFill/>
                </a:ln>
                <a:solidFill>
                  <a:srgbClr val="FFFF00"/>
                </a:solidFill>
                <a:latin typeface="Calibri" pitchFamily="34" charset="0"/>
              </a:rPr>
              <a:t>Physical Activity</a:t>
            </a:r>
          </a:p>
          <a:p>
            <a:r>
              <a:rPr lang="en-GB" sz="1400" dirty="0" smtClean="0">
                <a:solidFill>
                  <a:srgbClr val="DEDEDE"/>
                </a:solidFill>
                <a:latin typeface="Calibri" pitchFamily="34" charset="0"/>
              </a:rPr>
              <a:t>Active People Survey – Participating in sport 3 times per week</a:t>
            </a:r>
            <a:endParaRPr lang="en-GB" sz="1400" dirty="0">
              <a:solidFill>
                <a:srgbClr val="DEDEDE"/>
              </a:solidFill>
              <a:latin typeface="Calibri" pitchFamily="34" charset="0"/>
            </a:endParaRPr>
          </a:p>
        </p:txBody>
      </p:sp>
      <p:sp>
        <p:nvSpPr>
          <p:cNvPr id="32" name="Text Box 32"/>
          <p:cNvSpPr txBox="1">
            <a:spLocks noChangeArrowheads="1"/>
          </p:cNvSpPr>
          <p:nvPr/>
        </p:nvSpPr>
        <p:spPr bwMode="auto">
          <a:xfrm>
            <a:off x="309530" y="1100064"/>
            <a:ext cx="3714776" cy="553998"/>
          </a:xfrm>
          <a:prstGeom prst="rect">
            <a:avLst/>
          </a:prstGeom>
          <a:noFill/>
          <a:ln w="9525">
            <a:noFill/>
            <a:miter lim="800000"/>
            <a:headEnd/>
            <a:tailEnd/>
          </a:ln>
          <a:effectLst/>
        </p:spPr>
        <p:txBody>
          <a:bodyPr wrap="square">
            <a:spAutoFit/>
          </a:bodyPr>
          <a:lstStyle/>
          <a:p>
            <a:r>
              <a:rPr lang="en-GB" sz="1000" b="1" dirty="0" smtClean="0">
                <a:solidFill>
                  <a:srgbClr val="153755"/>
                </a:solidFill>
                <a:latin typeface="Calibri" pitchFamily="34" charset="0"/>
              </a:rPr>
              <a:t>Percentage of adults aged 16 years or older who participate in 30 minutes of moderate intensity sport at least 3 times per week (2010/11)</a:t>
            </a:r>
            <a:endParaRPr lang="en-GB" sz="1000" b="1" dirty="0">
              <a:solidFill>
                <a:srgbClr val="153755"/>
              </a:solidFill>
              <a:latin typeface="Calibri" pitchFamily="34" charset="0"/>
            </a:endParaRPr>
          </a:p>
        </p:txBody>
      </p:sp>
      <p:sp>
        <p:nvSpPr>
          <p:cNvPr id="42" name="AutoShape 10"/>
          <p:cNvSpPr>
            <a:spLocks noChangeArrowheads="1"/>
          </p:cNvSpPr>
          <p:nvPr/>
        </p:nvSpPr>
        <p:spPr bwMode="auto">
          <a:xfrm rot="10800000" flipV="1">
            <a:off x="37834" y="6526211"/>
            <a:ext cx="5915298" cy="260374"/>
          </a:xfrm>
          <a:prstGeom prst="flowChartAlternateProcess">
            <a:avLst/>
          </a:prstGeom>
          <a:solidFill>
            <a:srgbClr val="153755"/>
          </a:solidFill>
          <a:ln w="34925">
            <a:noFill/>
            <a:miter lim="800000"/>
            <a:headEnd/>
            <a:tailEnd/>
          </a:ln>
          <a:effectLst/>
        </p:spPr>
        <p:txBody>
          <a:bodyPr anchor="ctr"/>
          <a:lstStyle/>
          <a:p>
            <a:r>
              <a:rPr lang="en-GB" sz="800" dirty="0" smtClean="0">
                <a:solidFill>
                  <a:srgbClr val="DEDEDE"/>
                </a:solidFill>
                <a:latin typeface="Calibri" pitchFamily="34" charset="0"/>
              </a:rPr>
              <a:t>Source: Active People Survey 5 </a:t>
            </a:r>
          </a:p>
        </p:txBody>
      </p:sp>
      <p:sp>
        <p:nvSpPr>
          <p:cNvPr id="28" name="Rectangle 27"/>
          <p:cNvSpPr/>
          <p:nvPr/>
        </p:nvSpPr>
        <p:spPr>
          <a:xfrm>
            <a:off x="6596074" y="4429132"/>
            <a:ext cx="3214710" cy="1000132"/>
          </a:xfrm>
          <a:prstGeom prst="rect">
            <a:avLst/>
          </a:prstGeom>
          <a:solidFill>
            <a:srgbClr val="275172"/>
          </a:solidFill>
          <a:ln w="3175">
            <a:solidFill>
              <a:srgbClr val="27517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200" b="1" dirty="0">
                <a:solidFill>
                  <a:schemeClr val="bg1"/>
                </a:solidFill>
                <a:latin typeface="Calibri" pitchFamily="34" charset="0"/>
              </a:rPr>
              <a:t>Comparison </a:t>
            </a:r>
            <a:r>
              <a:rPr lang="en-GB" sz="1200" b="1" dirty="0" smtClean="0">
                <a:solidFill>
                  <a:schemeClr val="bg1"/>
                </a:solidFill>
                <a:latin typeface="Calibri" pitchFamily="34" charset="0"/>
              </a:rPr>
              <a:t>Data</a:t>
            </a:r>
          </a:p>
          <a:p>
            <a:endParaRPr lang="en-GB" sz="800" dirty="0" smtClean="0"/>
          </a:p>
        </p:txBody>
      </p:sp>
      <p:graphicFrame>
        <p:nvGraphicFramePr>
          <p:cNvPr id="31" name="Group 19"/>
          <p:cNvGraphicFramePr>
            <a:graphicFrameLocks noGrp="1"/>
          </p:cNvGraphicFramePr>
          <p:nvPr/>
        </p:nvGraphicFramePr>
        <p:xfrm>
          <a:off x="7953396" y="4595826"/>
          <a:ext cx="1795463" cy="762000"/>
        </p:xfrm>
        <a:graphic>
          <a:graphicData uri="http://schemas.openxmlformats.org/drawingml/2006/table">
            <a:tbl>
              <a:tblPr/>
              <a:tblGrid>
                <a:gridCol w="1214446"/>
                <a:gridCol w="581017"/>
              </a:tblGrid>
              <a:tr h="14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000" b="1" i="0" u="none" strike="noStrike" cap="none" normalizeH="0" baseline="0" dirty="0" smtClean="0">
                          <a:ln>
                            <a:noFill/>
                          </a:ln>
                          <a:solidFill>
                            <a:srgbClr val="DEDEDE"/>
                          </a:solidFill>
                          <a:effectLst/>
                          <a:latin typeface="Calibri" pitchFamily="34" charset="0"/>
                        </a:rPr>
                        <a:t>H&amp;F</a:t>
                      </a:r>
                    </a:p>
                  </a:txBody>
                  <a:tcPr marL="108000" marR="99060" marT="0" marB="0" horzOverflow="overflow">
                    <a:lnL w="12700" cap="flat" cmpd="sng" algn="ctr">
                      <a:solidFill>
                        <a:srgbClr val="275172"/>
                      </a:solidFill>
                      <a:prstDash val="solid"/>
                      <a:round/>
                      <a:headEnd type="none" w="med" len="med"/>
                      <a:tailEnd type="none" w="med" len="med"/>
                    </a:lnL>
                    <a:lnR>
                      <a:noFill/>
                    </a:lnR>
                    <a:lnT cap="flat">
                      <a:noFill/>
                    </a:lnT>
                    <a:lnB w="12700" cap="flat" cmpd="sng" algn="ctr">
                      <a:solidFill>
                        <a:srgbClr val="275172"/>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sz="1000" b="1" i="0" u="none" strike="noStrike" cap="none" normalizeH="0" baseline="0" dirty="0" smtClean="0">
                          <a:ln>
                            <a:noFill/>
                          </a:ln>
                          <a:solidFill>
                            <a:srgbClr val="DEDEDE"/>
                          </a:solidFill>
                          <a:effectLst/>
                          <a:latin typeface="Calibri" pitchFamily="34" charset="0"/>
                        </a:rPr>
                        <a:t>18.9%</a:t>
                      </a:r>
                    </a:p>
                  </a:txBody>
                  <a:tcPr marL="108000" marR="99060" marT="0" marB="0" horzOverflow="overflow">
                    <a:lnL>
                      <a:noFill/>
                    </a:lnL>
                    <a:lnR cap="flat">
                      <a:noFill/>
                    </a:lnR>
                    <a:lnT cap="flat">
                      <a:noFill/>
                    </a:lnT>
                    <a:lnB w="12700" cap="flat" cmpd="sng" algn="ctr">
                      <a:solidFill>
                        <a:srgbClr val="275172"/>
                      </a:solidFill>
                      <a:prstDash val="solid"/>
                      <a:round/>
                      <a:headEnd type="none" w="med" len="med"/>
                      <a:tailEnd type="none" w="med" len="med"/>
                    </a:lnB>
                    <a:lnTlToBr>
                      <a:noFill/>
                    </a:lnTlToBr>
                    <a:lnBlToTr>
                      <a:noFill/>
                    </a:lnBlToTr>
                    <a:noFill/>
                  </a:tcPr>
                </a:tc>
              </a:tr>
              <a:tr h="14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000" b="1" i="0" u="none" strike="noStrike" cap="none" normalizeH="0" baseline="0" dirty="0" smtClean="0">
                          <a:ln>
                            <a:noFill/>
                          </a:ln>
                          <a:solidFill>
                            <a:srgbClr val="DEDEDE"/>
                          </a:solidFill>
                          <a:effectLst/>
                          <a:latin typeface="Calibri" pitchFamily="34" charset="0"/>
                        </a:rPr>
                        <a:t>K&amp;C</a:t>
                      </a:r>
                    </a:p>
                  </a:txBody>
                  <a:tcPr marL="108000" marR="99060" marT="0" marB="0" horzOverflow="overflow">
                    <a:lnL w="12700" cap="flat" cmpd="sng" algn="ctr">
                      <a:solidFill>
                        <a:srgbClr val="275172"/>
                      </a:solidFill>
                      <a:prstDash val="solid"/>
                      <a:round/>
                      <a:headEnd type="none" w="med" len="med"/>
                      <a:tailEnd type="none" w="med" len="med"/>
                    </a:lnL>
                    <a:lnR>
                      <a:noFill/>
                    </a:lnR>
                    <a:lnT w="12700" cap="flat" cmpd="sng" algn="ctr">
                      <a:solidFill>
                        <a:srgbClr val="275172"/>
                      </a:solidFill>
                      <a:prstDash val="solid"/>
                      <a:round/>
                      <a:headEnd type="none" w="med" len="med"/>
                      <a:tailEnd type="none" w="med" len="med"/>
                    </a:lnT>
                    <a:lnB w="12700" cap="flat" cmpd="sng" algn="ctr">
                      <a:solidFill>
                        <a:srgbClr val="275172"/>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sz="1000" b="1" i="0" u="none" strike="noStrike" cap="none" normalizeH="0" baseline="0" dirty="0" smtClean="0">
                          <a:ln>
                            <a:noFill/>
                          </a:ln>
                          <a:solidFill>
                            <a:srgbClr val="DEDEDE"/>
                          </a:solidFill>
                          <a:effectLst/>
                          <a:latin typeface="Calibri" pitchFamily="34" charset="0"/>
                        </a:rPr>
                        <a:t>19.8%</a:t>
                      </a:r>
                    </a:p>
                  </a:txBody>
                  <a:tcPr marL="108000" marR="99060" marT="0" marB="0" horzOverflow="overflow">
                    <a:lnL>
                      <a:noFill/>
                    </a:lnL>
                    <a:lnR cap="flat">
                      <a:noFill/>
                    </a:lnR>
                    <a:lnT w="12700" cap="flat" cmpd="sng" algn="ctr">
                      <a:solidFill>
                        <a:srgbClr val="275172"/>
                      </a:solidFill>
                      <a:prstDash val="solid"/>
                      <a:round/>
                      <a:headEnd type="none" w="med" len="med"/>
                      <a:tailEnd type="none" w="med" len="med"/>
                    </a:lnT>
                    <a:lnB w="12700" cap="flat" cmpd="sng" algn="ctr">
                      <a:solidFill>
                        <a:srgbClr val="275172"/>
                      </a:solidFill>
                      <a:prstDash val="solid"/>
                      <a:round/>
                      <a:headEnd type="none" w="med" len="med"/>
                      <a:tailEnd type="none" w="med" len="med"/>
                    </a:lnB>
                    <a:lnTlToBr>
                      <a:noFill/>
                    </a:lnTlToBr>
                    <a:lnBlToTr>
                      <a:noFill/>
                    </a:lnBlToTr>
                    <a:noFill/>
                  </a:tcPr>
                </a:tc>
              </a:tr>
              <a:tr h="14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000" b="1" i="0" u="none" strike="noStrike" cap="none" normalizeH="0" baseline="0" dirty="0" smtClean="0">
                          <a:ln>
                            <a:noFill/>
                          </a:ln>
                          <a:solidFill>
                            <a:srgbClr val="DEDEDE"/>
                          </a:solidFill>
                          <a:effectLst/>
                          <a:latin typeface="Calibri" pitchFamily="34" charset="0"/>
                        </a:rPr>
                        <a:t>Westminster</a:t>
                      </a:r>
                    </a:p>
                  </a:txBody>
                  <a:tcPr marL="108000" marR="99060" marT="0" marB="0" horzOverflow="overflow">
                    <a:lnL w="12700" cap="flat" cmpd="sng" algn="ctr">
                      <a:solidFill>
                        <a:srgbClr val="275172"/>
                      </a:solidFill>
                      <a:prstDash val="solid"/>
                      <a:round/>
                      <a:headEnd type="none" w="med" len="med"/>
                      <a:tailEnd type="none" w="med" len="med"/>
                    </a:lnL>
                    <a:lnR>
                      <a:noFill/>
                    </a:lnR>
                    <a:lnT w="12700" cap="flat" cmpd="sng" algn="ctr">
                      <a:solidFill>
                        <a:srgbClr val="275172"/>
                      </a:solidFill>
                      <a:prstDash val="solid"/>
                      <a:round/>
                      <a:headEnd type="none" w="med" len="med"/>
                      <a:tailEnd type="none" w="med" len="med"/>
                    </a:lnT>
                    <a:lnB w="12700" cap="flat" cmpd="sng" algn="ctr">
                      <a:solidFill>
                        <a:srgbClr val="275172"/>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sz="1000" b="1" i="0" u="none" strike="noStrike" cap="none" normalizeH="0" baseline="0" dirty="0" smtClean="0">
                          <a:ln>
                            <a:noFill/>
                          </a:ln>
                          <a:solidFill>
                            <a:srgbClr val="DEDEDE"/>
                          </a:solidFill>
                          <a:effectLst/>
                          <a:latin typeface="Calibri" pitchFamily="34" charset="0"/>
                        </a:rPr>
                        <a:t>19.4%</a:t>
                      </a:r>
                    </a:p>
                  </a:txBody>
                  <a:tcPr marL="108000" marR="99060" marT="0" marB="0" horzOverflow="overflow">
                    <a:lnL>
                      <a:noFill/>
                    </a:lnL>
                    <a:lnR cap="flat">
                      <a:noFill/>
                    </a:lnR>
                    <a:lnT w="12700" cap="flat" cmpd="sng" algn="ctr">
                      <a:solidFill>
                        <a:srgbClr val="275172"/>
                      </a:solidFill>
                      <a:prstDash val="solid"/>
                      <a:round/>
                      <a:headEnd type="none" w="med" len="med"/>
                      <a:tailEnd type="none" w="med" len="med"/>
                    </a:lnT>
                    <a:lnB w="12700" cap="flat" cmpd="sng" algn="ctr">
                      <a:solidFill>
                        <a:srgbClr val="275172"/>
                      </a:solidFill>
                      <a:prstDash val="solid"/>
                      <a:round/>
                      <a:headEnd type="none" w="med" len="med"/>
                      <a:tailEnd type="none" w="med" len="med"/>
                    </a:lnB>
                    <a:lnTlToBr>
                      <a:noFill/>
                    </a:lnTlToBr>
                    <a:lnBlToTr>
                      <a:noFill/>
                    </a:lnBlToTr>
                    <a:noFill/>
                  </a:tcPr>
                </a:tc>
              </a:tr>
              <a:tr h="14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000" b="1" i="0" u="none" strike="noStrike" cap="none" normalizeH="0" baseline="0" dirty="0" smtClean="0">
                          <a:ln>
                            <a:noFill/>
                          </a:ln>
                          <a:solidFill>
                            <a:srgbClr val="DEDEDE"/>
                          </a:solidFill>
                          <a:effectLst/>
                          <a:latin typeface="Calibri" pitchFamily="34" charset="0"/>
                        </a:rPr>
                        <a:t>London</a:t>
                      </a:r>
                    </a:p>
                  </a:txBody>
                  <a:tcPr marL="108000" marR="99060" marT="0" marB="0" horzOverflow="overflow">
                    <a:lnL w="12700" cap="flat" cmpd="sng" algn="ctr">
                      <a:solidFill>
                        <a:srgbClr val="275172"/>
                      </a:solidFill>
                      <a:prstDash val="solid"/>
                      <a:round/>
                      <a:headEnd type="none" w="med" len="med"/>
                      <a:tailEnd type="none" w="med" len="med"/>
                    </a:lnL>
                    <a:lnR>
                      <a:noFill/>
                    </a:lnR>
                    <a:lnT w="12700" cap="flat" cmpd="sng" algn="ctr">
                      <a:solidFill>
                        <a:srgbClr val="275172"/>
                      </a:solidFill>
                      <a:prstDash val="solid"/>
                      <a:round/>
                      <a:headEnd type="none" w="med" len="med"/>
                      <a:tailEnd type="none" w="med" len="med"/>
                    </a:lnT>
                    <a:lnB w="12700" cap="flat" cmpd="sng" algn="ctr">
                      <a:solidFill>
                        <a:srgbClr val="275172"/>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sz="1000" b="1" i="0" u="none" strike="noStrike" cap="none" normalizeH="0" baseline="0" dirty="0" smtClean="0">
                          <a:ln>
                            <a:noFill/>
                          </a:ln>
                          <a:solidFill>
                            <a:srgbClr val="DEDEDE"/>
                          </a:solidFill>
                          <a:effectLst/>
                          <a:latin typeface="Calibri" pitchFamily="34" charset="0"/>
                        </a:rPr>
                        <a:t>16.2%</a:t>
                      </a:r>
                    </a:p>
                  </a:txBody>
                  <a:tcPr marL="108000" marR="99060" marT="0" marB="0" horzOverflow="overflow">
                    <a:lnL>
                      <a:noFill/>
                    </a:lnL>
                    <a:lnR cap="flat">
                      <a:noFill/>
                    </a:lnR>
                    <a:lnT w="12700" cap="flat" cmpd="sng" algn="ctr">
                      <a:solidFill>
                        <a:srgbClr val="275172"/>
                      </a:solidFill>
                      <a:prstDash val="solid"/>
                      <a:round/>
                      <a:headEnd type="none" w="med" len="med"/>
                      <a:tailEnd type="none" w="med" len="med"/>
                    </a:lnT>
                    <a:lnB w="12700" cap="flat" cmpd="sng" algn="ctr">
                      <a:solidFill>
                        <a:srgbClr val="275172"/>
                      </a:solidFill>
                      <a:prstDash val="solid"/>
                      <a:round/>
                      <a:headEnd type="none" w="med" len="med"/>
                      <a:tailEnd type="none" w="med" len="med"/>
                    </a:lnB>
                    <a:lnTlToBr>
                      <a:noFill/>
                    </a:lnTlToBr>
                    <a:lnBlToTr>
                      <a:noFill/>
                    </a:lnBlToTr>
                    <a:noFill/>
                  </a:tcPr>
                </a:tc>
              </a:tr>
              <a:tr h="14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000" b="1" i="0" u="none" strike="noStrike" cap="none" normalizeH="0" baseline="0" dirty="0" smtClean="0">
                          <a:ln>
                            <a:noFill/>
                          </a:ln>
                          <a:solidFill>
                            <a:srgbClr val="DEDEDE"/>
                          </a:solidFill>
                          <a:effectLst/>
                          <a:latin typeface="Calibri" pitchFamily="34" charset="0"/>
                        </a:rPr>
                        <a:t>England</a:t>
                      </a:r>
                    </a:p>
                  </a:txBody>
                  <a:tcPr marL="108000" marR="99060" marT="0" marB="0" horzOverflow="overflow">
                    <a:lnL w="12700" cap="flat" cmpd="sng" algn="ctr">
                      <a:solidFill>
                        <a:srgbClr val="275172"/>
                      </a:solidFill>
                      <a:prstDash val="solid"/>
                      <a:round/>
                      <a:headEnd type="none" w="med" len="med"/>
                      <a:tailEnd type="none" w="med" len="med"/>
                    </a:lnL>
                    <a:lnR>
                      <a:noFill/>
                    </a:lnR>
                    <a:lnT w="12700" cap="flat" cmpd="sng" algn="ctr">
                      <a:solidFill>
                        <a:srgbClr val="275172"/>
                      </a:solid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sz="1000" b="1" i="0" u="none" strike="noStrike" cap="none" normalizeH="0" baseline="0" dirty="0" smtClean="0">
                          <a:ln>
                            <a:noFill/>
                          </a:ln>
                          <a:solidFill>
                            <a:srgbClr val="DEDEDE"/>
                          </a:solidFill>
                          <a:effectLst/>
                          <a:latin typeface="Calibri" pitchFamily="34" charset="0"/>
                        </a:rPr>
                        <a:t>16.3%</a:t>
                      </a:r>
                    </a:p>
                  </a:txBody>
                  <a:tcPr marL="108000" marR="99060" marT="0" marB="0" horzOverflow="overflow">
                    <a:lnL>
                      <a:noFill/>
                    </a:lnL>
                    <a:lnR cap="flat">
                      <a:noFill/>
                    </a:lnR>
                    <a:lnT w="12700" cap="flat" cmpd="sng" algn="ctr">
                      <a:solidFill>
                        <a:srgbClr val="275172"/>
                      </a:solidFill>
                      <a:prstDash val="solid"/>
                      <a:round/>
                      <a:headEnd type="none" w="med" len="med"/>
                      <a:tailEnd type="none" w="med" len="med"/>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292101" y="1628471"/>
            <a:ext cx="5592955" cy="3657917"/>
          </a:xfrm>
          <a:prstGeom prst="rect">
            <a:avLst/>
          </a:prstGeom>
          <a:noFill/>
          <a:ln w="9525">
            <a:noFill/>
            <a:miter lim="800000"/>
            <a:headEnd/>
            <a:tailEnd/>
          </a:ln>
          <a:effectLst/>
        </p:spPr>
      </p:pic>
      <p:sp>
        <p:nvSpPr>
          <p:cNvPr id="23" name="Rectangle 22"/>
          <p:cNvSpPr/>
          <p:nvPr/>
        </p:nvSpPr>
        <p:spPr>
          <a:xfrm>
            <a:off x="6596074" y="928670"/>
            <a:ext cx="3214710" cy="3500462"/>
          </a:xfrm>
          <a:prstGeom prst="rect">
            <a:avLst/>
          </a:prstGeom>
          <a:solidFill>
            <a:srgbClr val="DEDEDE"/>
          </a:solidFill>
          <a:ln w="3175">
            <a:solidFill>
              <a:srgbClr val="27517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400" b="1" dirty="0" smtClean="0">
                <a:solidFill>
                  <a:srgbClr val="153755"/>
                </a:solidFill>
                <a:latin typeface="Calibri" pitchFamily="34" charset="0"/>
              </a:rPr>
              <a:t>Comments</a:t>
            </a:r>
            <a:endParaRPr lang="en-GB" sz="1600" b="1" dirty="0" smtClean="0">
              <a:solidFill>
                <a:srgbClr val="153755"/>
              </a:solidFill>
              <a:latin typeface="Calibri" pitchFamily="34" charset="0"/>
            </a:endParaRPr>
          </a:p>
          <a:p>
            <a:endParaRPr lang="en-GB" sz="1200" dirty="0" smtClean="0">
              <a:solidFill>
                <a:srgbClr val="153755"/>
              </a:solidFill>
              <a:latin typeface="Calibri" pitchFamily="34" charset="0"/>
            </a:endParaRPr>
          </a:p>
          <a:p>
            <a:r>
              <a:rPr lang="en-GB" sz="1200" dirty="0" smtClean="0">
                <a:solidFill>
                  <a:srgbClr val="153755"/>
                </a:solidFill>
                <a:latin typeface="Calibri" pitchFamily="34" charset="0"/>
              </a:rPr>
              <a:t>• Responses to the Active People Survey suggest that over half of tri-borough residents participate in 30 minutes of moderate intensity sport  less than once per week.</a:t>
            </a: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a:p>
            <a:r>
              <a:rPr lang="en-GB" sz="1200" dirty="0" smtClean="0">
                <a:solidFill>
                  <a:srgbClr val="153755"/>
                </a:solidFill>
                <a:latin typeface="Calibri" pitchFamily="34" charset="0"/>
              </a:rPr>
              <a:t>• This is lower than is average for both London and England, however this may reflect the younger demographic profile of residents in Hammersmith and Fulham, Kensington and Chelsea, and Westminster.</a:t>
            </a:r>
          </a:p>
        </p:txBody>
      </p:sp>
      <p:sp>
        <p:nvSpPr>
          <p:cNvPr id="13314" name="Rectangle 2"/>
          <p:cNvSpPr>
            <a:spLocks noChangeArrowheads="1"/>
          </p:cNvSpPr>
          <p:nvPr/>
        </p:nvSpPr>
        <p:spPr bwMode="auto">
          <a:xfrm>
            <a:off x="-36" y="0"/>
            <a:ext cx="9900000" cy="6858000"/>
          </a:xfrm>
          <a:prstGeom prst="rect">
            <a:avLst/>
          </a:prstGeom>
          <a:noFill/>
          <a:ln w="9525">
            <a:solidFill>
              <a:srgbClr val="153755"/>
            </a:solidFill>
            <a:miter lim="800000"/>
            <a:headEnd/>
            <a:tailEnd/>
          </a:ln>
          <a:effectLst/>
        </p:spPr>
        <p:txBody>
          <a:bodyPr wrap="none" anchor="ctr"/>
          <a:lstStyle/>
          <a:p>
            <a:endParaRPr lang="en-GB"/>
          </a:p>
        </p:txBody>
      </p:sp>
      <p:sp>
        <p:nvSpPr>
          <p:cNvPr id="13319" name="Rectangle 7"/>
          <p:cNvSpPr>
            <a:spLocks noChangeArrowheads="1"/>
          </p:cNvSpPr>
          <p:nvPr/>
        </p:nvSpPr>
        <p:spPr bwMode="auto">
          <a:xfrm>
            <a:off x="0" y="6453188"/>
            <a:ext cx="9906000" cy="404812"/>
          </a:xfrm>
          <a:prstGeom prst="rect">
            <a:avLst/>
          </a:prstGeom>
          <a:solidFill>
            <a:srgbClr val="153755"/>
          </a:solidFill>
          <a:ln w="9525">
            <a:noFill/>
            <a:miter lim="800000"/>
            <a:headEnd/>
            <a:tailEnd/>
          </a:ln>
          <a:effectLst/>
        </p:spPr>
        <p:txBody>
          <a:bodyPr wrap="none" anchor="ctr"/>
          <a:lstStyle/>
          <a:p>
            <a:pPr algn="ctr"/>
            <a:endParaRPr lang="en-US"/>
          </a:p>
        </p:txBody>
      </p:sp>
      <p:sp>
        <p:nvSpPr>
          <p:cNvPr id="13323" name="Rectangle 11"/>
          <p:cNvSpPr>
            <a:spLocks noChangeArrowheads="1"/>
          </p:cNvSpPr>
          <p:nvPr/>
        </p:nvSpPr>
        <p:spPr bwMode="auto">
          <a:xfrm>
            <a:off x="0" y="1"/>
            <a:ext cx="9906000" cy="765175"/>
          </a:xfrm>
          <a:prstGeom prst="rect">
            <a:avLst/>
          </a:prstGeom>
          <a:solidFill>
            <a:srgbClr val="153755"/>
          </a:solidFill>
          <a:ln w="9525">
            <a:noFill/>
            <a:miter lim="800000"/>
            <a:headEnd/>
            <a:tailEnd/>
          </a:ln>
          <a:effectLst/>
        </p:spPr>
        <p:txBody>
          <a:bodyPr wrap="none" anchor="ctr"/>
          <a:lstStyle/>
          <a:p>
            <a:pPr algn="ctr"/>
            <a:endParaRPr lang="en-US"/>
          </a:p>
        </p:txBody>
      </p:sp>
      <p:pic>
        <p:nvPicPr>
          <p:cNvPr id="22" name="Picture 21" descr="JSNA-logo-CMYK-2.JPG"/>
          <p:cNvPicPr>
            <a:picLocks noChangeAspect="1"/>
          </p:cNvPicPr>
          <p:nvPr/>
        </p:nvPicPr>
        <p:blipFill>
          <a:blip r:embed="rId4" cstate="print"/>
          <a:stretch>
            <a:fillRect/>
          </a:stretch>
        </p:blipFill>
        <p:spPr>
          <a:xfrm>
            <a:off x="8096272" y="180000"/>
            <a:ext cx="1640429" cy="434705"/>
          </a:xfrm>
          <a:prstGeom prst="rect">
            <a:avLst/>
          </a:prstGeom>
        </p:spPr>
      </p:pic>
      <p:pic>
        <p:nvPicPr>
          <p:cNvPr id="14338" name="Picture 2"/>
          <p:cNvPicPr>
            <a:picLocks noChangeAspect="1" noChangeArrowheads="1"/>
          </p:cNvPicPr>
          <p:nvPr/>
        </p:nvPicPr>
        <p:blipFill>
          <a:blip r:embed="rId5" cstate="print"/>
          <a:srcRect/>
          <a:stretch>
            <a:fillRect/>
          </a:stretch>
        </p:blipFill>
        <p:spPr bwMode="auto">
          <a:xfrm>
            <a:off x="6780714" y="5572140"/>
            <a:ext cx="3020516" cy="857256"/>
          </a:xfrm>
          <a:prstGeom prst="rect">
            <a:avLst/>
          </a:prstGeom>
          <a:noFill/>
          <a:ln w="9525">
            <a:noFill/>
            <a:miter lim="800000"/>
            <a:headEnd/>
            <a:tailEnd/>
          </a:ln>
          <a:effectLst/>
        </p:spPr>
      </p:pic>
      <p:sp>
        <p:nvSpPr>
          <p:cNvPr id="30" name="AutoShape 16"/>
          <p:cNvSpPr>
            <a:spLocks noChangeArrowheads="1"/>
          </p:cNvSpPr>
          <p:nvPr/>
        </p:nvSpPr>
        <p:spPr bwMode="auto">
          <a:xfrm>
            <a:off x="7221157" y="571480"/>
            <a:ext cx="2518189" cy="241279"/>
          </a:xfrm>
          <a:prstGeom prst="flowChartAlternateProcess">
            <a:avLst/>
          </a:prstGeom>
          <a:noFill/>
          <a:ln w="34925">
            <a:noFill/>
            <a:miter lim="800000"/>
            <a:headEnd/>
            <a:tailEnd/>
          </a:ln>
          <a:effectLst/>
        </p:spPr>
        <p:txBody>
          <a:bodyPr lIns="36000" rIns="36000" bIns="46800" anchor="ctr"/>
          <a:lstStyle/>
          <a:p>
            <a:pPr algn="r">
              <a:spcBef>
                <a:spcPct val="20000"/>
              </a:spcBef>
            </a:pPr>
            <a:r>
              <a:rPr lang="en-GB" sz="700" b="1" dirty="0" smtClean="0">
                <a:solidFill>
                  <a:schemeClr val="bg1"/>
                </a:solidFill>
              </a:rPr>
              <a:t>www.jsna.info</a:t>
            </a:r>
            <a:endParaRPr lang="en-GB" sz="700" b="1" dirty="0">
              <a:solidFill>
                <a:schemeClr val="bg1"/>
              </a:solidFill>
            </a:endParaRPr>
          </a:p>
        </p:txBody>
      </p:sp>
      <p:sp>
        <p:nvSpPr>
          <p:cNvPr id="17" name="AutoShape 16"/>
          <p:cNvSpPr>
            <a:spLocks noChangeArrowheads="1"/>
          </p:cNvSpPr>
          <p:nvPr/>
        </p:nvSpPr>
        <p:spPr bwMode="auto">
          <a:xfrm>
            <a:off x="7310454" y="6545308"/>
            <a:ext cx="2518189" cy="241279"/>
          </a:xfrm>
          <a:prstGeom prst="flowChartAlternateProcess">
            <a:avLst/>
          </a:prstGeom>
          <a:solidFill>
            <a:srgbClr val="153755"/>
          </a:solidFill>
          <a:ln w="34925">
            <a:noFill/>
            <a:miter lim="800000"/>
            <a:headEnd/>
            <a:tailEnd/>
          </a:ln>
          <a:effectLst/>
        </p:spPr>
        <p:txBody>
          <a:bodyPr lIns="36000" rIns="36000" bIns="46800" anchor="ctr"/>
          <a:lstStyle/>
          <a:p>
            <a:pPr algn="r">
              <a:spcBef>
                <a:spcPct val="20000"/>
              </a:spcBef>
            </a:pPr>
            <a:r>
              <a:rPr lang="en-GB" sz="600" dirty="0">
                <a:solidFill>
                  <a:schemeClr val="bg1"/>
                </a:solidFill>
              </a:rPr>
              <a:t>© Crown copyright. All rights reserved. </a:t>
            </a:r>
            <a:r>
              <a:rPr lang="en-GB" sz="600" dirty="0" smtClean="0">
                <a:solidFill>
                  <a:schemeClr val="bg1"/>
                </a:solidFill>
              </a:rPr>
              <a:t>(2012)</a:t>
            </a:r>
          </a:p>
          <a:p>
            <a:pPr algn="r">
              <a:spcBef>
                <a:spcPct val="20000"/>
              </a:spcBef>
            </a:pPr>
            <a:r>
              <a:rPr lang="en-GB" sz="600" dirty="0" smtClean="0">
                <a:solidFill>
                  <a:schemeClr val="bg1"/>
                </a:solidFill>
              </a:rPr>
              <a:t>Author: Public Health Intelligence Team</a:t>
            </a:r>
            <a:endParaRPr lang="en-GB" sz="600" dirty="0">
              <a:solidFill>
                <a:schemeClr val="bg1"/>
              </a:solidFill>
            </a:endParaRPr>
          </a:p>
        </p:txBody>
      </p:sp>
      <p:sp>
        <p:nvSpPr>
          <p:cNvPr id="29" name="AutoShape 12"/>
          <p:cNvSpPr>
            <a:spLocks noChangeArrowheads="1"/>
          </p:cNvSpPr>
          <p:nvPr/>
        </p:nvSpPr>
        <p:spPr bwMode="auto">
          <a:xfrm>
            <a:off x="37836" y="71439"/>
            <a:ext cx="7129742" cy="549275"/>
          </a:xfrm>
          <a:prstGeom prst="flowChartAlternateProcess">
            <a:avLst/>
          </a:prstGeom>
          <a:solidFill>
            <a:srgbClr val="153755"/>
          </a:solidFill>
          <a:ln w="34925">
            <a:noFill/>
            <a:miter lim="800000"/>
            <a:headEnd/>
            <a:tailEnd/>
          </a:ln>
          <a:effectLst/>
        </p:spPr>
        <p:txBody>
          <a:bodyPr lIns="540000" anchor="ctr"/>
          <a:lstStyle/>
          <a:p>
            <a:r>
              <a:rPr lang="en-GB" b="1" dirty="0" smtClean="0">
                <a:ln w="0">
                  <a:noFill/>
                </a:ln>
                <a:solidFill>
                  <a:srgbClr val="FFFF00"/>
                </a:solidFill>
                <a:latin typeface="Calibri" pitchFamily="34" charset="0"/>
              </a:rPr>
              <a:t>Physical Activity</a:t>
            </a:r>
          </a:p>
          <a:p>
            <a:r>
              <a:rPr lang="en-GB" sz="1400" dirty="0" smtClean="0">
                <a:solidFill>
                  <a:srgbClr val="DEDEDE"/>
                </a:solidFill>
                <a:latin typeface="Calibri" pitchFamily="34" charset="0"/>
              </a:rPr>
              <a:t>Active People Survey – Participating in sport less than once per week</a:t>
            </a:r>
            <a:endParaRPr lang="en-GB" sz="1400" dirty="0">
              <a:solidFill>
                <a:srgbClr val="DEDEDE"/>
              </a:solidFill>
              <a:latin typeface="Calibri" pitchFamily="34" charset="0"/>
            </a:endParaRPr>
          </a:p>
        </p:txBody>
      </p:sp>
      <p:sp>
        <p:nvSpPr>
          <p:cNvPr id="32" name="Text Box 32"/>
          <p:cNvSpPr txBox="1">
            <a:spLocks noChangeArrowheads="1"/>
          </p:cNvSpPr>
          <p:nvPr/>
        </p:nvSpPr>
        <p:spPr bwMode="auto">
          <a:xfrm>
            <a:off x="309530" y="1100064"/>
            <a:ext cx="3714776" cy="553998"/>
          </a:xfrm>
          <a:prstGeom prst="rect">
            <a:avLst/>
          </a:prstGeom>
          <a:noFill/>
          <a:ln w="9525">
            <a:noFill/>
            <a:miter lim="800000"/>
            <a:headEnd/>
            <a:tailEnd/>
          </a:ln>
          <a:effectLst/>
        </p:spPr>
        <p:txBody>
          <a:bodyPr wrap="square">
            <a:spAutoFit/>
          </a:bodyPr>
          <a:lstStyle/>
          <a:p>
            <a:r>
              <a:rPr lang="en-GB" sz="1000" b="1" dirty="0" smtClean="0">
                <a:solidFill>
                  <a:srgbClr val="153755"/>
                </a:solidFill>
                <a:latin typeface="Calibri" pitchFamily="34" charset="0"/>
              </a:rPr>
              <a:t>Percentage of adults aged 16 years or older who participate in 30 minutes of moderate intensity sport less than once per week (2010/11)</a:t>
            </a:r>
            <a:endParaRPr lang="en-GB" sz="1000" b="1" dirty="0">
              <a:solidFill>
                <a:srgbClr val="153755"/>
              </a:solidFill>
              <a:latin typeface="Calibri" pitchFamily="34" charset="0"/>
            </a:endParaRPr>
          </a:p>
        </p:txBody>
      </p:sp>
      <p:sp>
        <p:nvSpPr>
          <p:cNvPr id="42" name="AutoShape 10"/>
          <p:cNvSpPr>
            <a:spLocks noChangeArrowheads="1"/>
          </p:cNvSpPr>
          <p:nvPr/>
        </p:nvSpPr>
        <p:spPr bwMode="auto">
          <a:xfrm rot="10800000" flipV="1">
            <a:off x="37834" y="6526211"/>
            <a:ext cx="5915298" cy="260374"/>
          </a:xfrm>
          <a:prstGeom prst="flowChartAlternateProcess">
            <a:avLst/>
          </a:prstGeom>
          <a:solidFill>
            <a:srgbClr val="153755"/>
          </a:solidFill>
          <a:ln w="34925">
            <a:noFill/>
            <a:miter lim="800000"/>
            <a:headEnd/>
            <a:tailEnd/>
          </a:ln>
          <a:effectLst/>
        </p:spPr>
        <p:txBody>
          <a:bodyPr anchor="ctr"/>
          <a:lstStyle/>
          <a:p>
            <a:r>
              <a:rPr lang="en-GB" sz="800" dirty="0" smtClean="0">
                <a:solidFill>
                  <a:srgbClr val="DEDEDE"/>
                </a:solidFill>
                <a:latin typeface="Calibri" pitchFamily="34" charset="0"/>
              </a:rPr>
              <a:t>Source: Active People Survey 5 </a:t>
            </a:r>
          </a:p>
        </p:txBody>
      </p:sp>
      <p:sp>
        <p:nvSpPr>
          <p:cNvPr id="28" name="Rectangle 27"/>
          <p:cNvSpPr/>
          <p:nvPr/>
        </p:nvSpPr>
        <p:spPr>
          <a:xfrm>
            <a:off x="6596074" y="4429132"/>
            <a:ext cx="3214710" cy="1000132"/>
          </a:xfrm>
          <a:prstGeom prst="rect">
            <a:avLst/>
          </a:prstGeom>
          <a:solidFill>
            <a:srgbClr val="275172"/>
          </a:solidFill>
          <a:ln w="3175">
            <a:solidFill>
              <a:srgbClr val="27517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200" b="1" dirty="0">
                <a:solidFill>
                  <a:schemeClr val="bg1"/>
                </a:solidFill>
                <a:latin typeface="Calibri" pitchFamily="34" charset="0"/>
              </a:rPr>
              <a:t>Comparison </a:t>
            </a:r>
            <a:r>
              <a:rPr lang="en-GB" sz="1200" b="1" dirty="0" smtClean="0">
                <a:solidFill>
                  <a:schemeClr val="bg1"/>
                </a:solidFill>
                <a:latin typeface="Calibri" pitchFamily="34" charset="0"/>
              </a:rPr>
              <a:t>Data</a:t>
            </a:r>
          </a:p>
          <a:p>
            <a:endParaRPr lang="en-GB" sz="800" dirty="0" smtClean="0"/>
          </a:p>
        </p:txBody>
      </p:sp>
      <p:graphicFrame>
        <p:nvGraphicFramePr>
          <p:cNvPr id="31" name="Group 19"/>
          <p:cNvGraphicFramePr>
            <a:graphicFrameLocks noGrp="1"/>
          </p:cNvGraphicFramePr>
          <p:nvPr/>
        </p:nvGraphicFramePr>
        <p:xfrm>
          <a:off x="7953396" y="4595826"/>
          <a:ext cx="1795463" cy="762000"/>
        </p:xfrm>
        <a:graphic>
          <a:graphicData uri="http://schemas.openxmlformats.org/drawingml/2006/table">
            <a:tbl>
              <a:tblPr/>
              <a:tblGrid>
                <a:gridCol w="1214446"/>
                <a:gridCol w="581017"/>
              </a:tblGrid>
              <a:tr h="14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000" b="1" i="0" u="none" strike="noStrike" cap="none" normalizeH="0" baseline="0" dirty="0" smtClean="0">
                          <a:ln>
                            <a:noFill/>
                          </a:ln>
                          <a:solidFill>
                            <a:srgbClr val="DEDEDE"/>
                          </a:solidFill>
                          <a:effectLst/>
                          <a:latin typeface="Calibri" pitchFamily="34" charset="0"/>
                        </a:rPr>
                        <a:t>H&amp;F</a:t>
                      </a:r>
                    </a:p>
                  </a:txBody>
                  <a:tcPr marL="108000" marR="99060" marT="0" marB="0" horzOverflow="overflow">
                    <a:lnL w="12700" cap="flat" cmpd="sng" algn="ctr">
                      <a:solidFill>
                        <a:srgbClr val="275172"/>
                      </a:solidFill>
                      <a:prstDash val="solid"/>
                      <a:round/>
                      <a:headEnd type="none" w="med" len="med"/>
                      <a:tailEnd type="none" w="med" len="med"/>
                    </a:lnL>
                    <a:lnR>
                      <a:noFill/>
                    </a:lnR>
                    <a:lnT cap="flat">
                      <a:noFill/>
                    </a:lnT>
                    <a:lnB w="12700" cap="flat" cmpd="sng" algn="ctr">
                      <a:solidFill>
                        <a:srgbClr val="275172"/>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sz="1000" b="1" i="0" u="none" strike="noStrike" cap="none" normalizeH="0" baseline="0" dirty="0" smtClean="0">
                          <a:ln>
                            <a:noFill/>
                          </a:ln>
                          <a:solidFill>
                            <a:srgbClr val="DEDEDE"/>
                          </a:solidFill>
                          <a:effectLst/>
                          <a:latin typeface="Calibri" pitchFamily="34" charset="0"/>
                        </a:rPr>
                        <a:t>56.2%</a:t>
                      </a:r>
                    </a:p>
                  </a:txBody>
                  <a:tcPr marL="108000" marR="99060" marT="0" marB="0" horzOverflow="overflow">
                    <a:lnL>
                      <a:noFill/>
                    </a:lnL>
                    <a:lnR cap="flat">
                      <a:noFill/>
                    </a:lnR>
                    <a:lnT cap="flat">
                      <a:noFill/>
                    </a:lnT>
                    <a:lnB w="12700" cap="flat" cmpd="sng" algn="ctr">
                      <a:solidFill>
                        <a:srgbClr val="275172"/>
                      </a:solidFill>
                      <a:prstDash val="solid"/>
                      <a:round/>
                      <a:headEnd type="none" w="med" len="med"/>
                      <a:tailEnd type="none" w="med" len="med"/>
                    </a:lnB>
                    <a:lnTlToBr>
                      <a:noFill/>
                    </a:lnTlToBr>
                    <a:lnBlToTr>
                      <a:noFill/>
                    </a:lnBlToTr>
                    <a:noFill/>
                  </a:tcPr>
                </a:tc>
              </a:tr>
              <a:tr h="14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000" b="1" i="0" u="none" strike="noStrike" cap="none" normalizeH="0" baseline="0" dirty="0" smtClean="0">
                          <a:ln>
                            <a:noFill/>
                          </a:ln>
                          <a:solidFill>
                            <a:srgbClr val="DEDEDE"/>
                          </a:solidFill>
                          <a:effectLst/>
                          <a:latin typeface="Calibri" pitchFamily="34" charset="0"/>
                        </a:rPr>
                        <a:t>K&amp;C</a:t>
                      </a:r>
                    </a:p>
                  </a:txBody>
                  <a:tcPr marL="108000" marR="99060" marT="0" marB="0" horzOverflow="overflow">
                    <a:lnL w="12700" cap="flat" cmpd="sng" algn="ctr">
                      <a:solidFill>
                        <a:srgbClr val="275172"/>
                      </a:solidFill>
                      <a:prstDash val="solid"/>
                      <a:round/>
                      <a:headEnd type="none" w="med" len="med"/>
                      <a:tailEnd type="none" w="med" len="med"/>
                    </a:lnL>
                    <a:lnR>
                      <a:noFill/>
                    </a:lnR>
                    <a:lnT w="12700" cap="flat" cmpd="sng" algn="ctr">
                      <a:solidFill>
                        <a:srgbClr val="275172"/>
                      </a:solidFill>
                      <a:prstDash val="solid"/>
                      <a:round/>
                      <a:headEnd type="none" w="med" len="med"/>
                      <a:tailEnd type="none" w="med" len="med"/>
                    </a:lnT>
                    <a:lnB w="12700" cap="flat" cmpd="sng" algn="ctr">
                      <a:solidFill>
                        <a:srgbClr val="275172"/>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sz="1000" b="1" i="0" u="none" strike="noStrike" cap="none" normalizeH="0" baseline="0" dirty="0" smtClean="0">
                          <a:ln>
                            <a:noFill/>
                          </a:ln>
                          <a:solidFill>
                            <a:srgbClr val="DEDEDE"/>
                          </a:solidFill>
                          <a:effectLst/>
                          <a:latin typeface="Calibri" pitchFamily="34" charset="0"/>
                        </a:rPr>
                        <a:t>58.3%</a:t>
                      </a:r>
                    </a:p>
                  </a:txBody>
                  <a:tcPr marL="108000" marR="99060" marT="0" marB="0" horzOverflow="overflow">
                    <a:lnL>
                      <a:noFill/>
                    </a:lnL>
                    <a:lnR cap="flat">
                      <a:noFill/>
                    </a:lnR>
                    <a:lnT w="12700" cap="flat" cmpd="sng" algn="ctr">
                      <a:solidFill>
                        <a:srgbClr val="275172"/>
                      </a:solidFill>
                      <a:prstDash val="solid"/>
                      <a:round/>
                      <a:headEnd type="none" w="med" len="med"/>
                      <a:tailEnd type="none" w="med" len="med"/>
                    </a:lnT>
                    <a:lnB w="12700" cap="flat" cmpd="sng" algn="ctr">
                      <a:solidFill>
                        <a:srgbClr val="275172"/>
                      </a:solidFill>
                      <a:prstDash val="solid"/>
                      <a:round/>
                      <a:headEnd type="none" w="med" len="med"/>
                      <a:tailEnd type="none" w="med" len="med"/>
                    </a:lnB>
                    <a:lnTlToBr>
                      <a:noFill/>
                    </a:lnTlToBr>
                    <a:lnBlToTr>
                      <a:noFill/>
                    </a:lnBlToTr>
                    <a:noFill/>
                  </a:tcPr>
                </a:tc>
              </a:tr>
              <a:tr h="14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000" b="1" i="0" u="none" strike="noStrike" cap="none" normalizeH="0" baseline="0" dirty="0" smtClean="0">
                          <a:ln>
                            <a:noFill/>
                          </a:ln>
                          <a:solidFill>
                            <a:srgbClr val="DEDEDE"/>
                          </a:solidFill>
                          <a:effectLst/>
                          <a:latin typeface="Calibri" pitchFamily="34" charset="0"/>
                        </a:rPr>
                        <a:t>Westminster</a:t>
                      </a:r>
                    </a:p>
                  </a:txBody>
                  <a:tcPr marL="108000" marR="99060" marT="0" marB="0" horzOverflow="overflow">
                    <a:lnL w="12700" cap="flat" cmpd="sng" algn="ctr">
                      <a:solidFill>
                        <a:srgbClr val="275172"/>
                      </a:solidFill>
                      <a:prstDash val="solid"/>
                      <a:round/>
                      <a:headEnd type="none" w="med" len="med"/>
                      <a:tailEnd type="none" w="med" len="med"/>
                    </a:lnL>
                    <a:lnR>
                      <a:noFill/>
                    </a:lnR>
                    <a:lnT w="12700" cap="flat" cmpd="sng" algn="ctr">
                      <a:solidFill>
                        <a:srgbClr val="275172"/>
                      </a:solidFill>
                      <a:prstDash val="solid"/>
                      <a:round/>
                      <a:headEnd type="none" w="med" len="med"/>
                      <a:tailEnd type="none" w="med" len="med"/>
                    </a:lnT>
                    <a:lnB w="12700" cap="flat" cmpd="sng" algn="ctr">
                      <a:solidFill>
                        <a:srgbClr val="275172"/>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sz="1000" b="1" i="0" u="none" strike="noStrike" cap="none" normalizeH="0" baseline="0" dirty="0" smtClean="0">
                          <a:ln>
                            <a:noFill/>
                          </a:ln>
                          <a:solidFill>
                            <a:srgbClr val="DEDEDE"/>
                          </a:solidFill>
                          <a:effectLst/>
                          <a:latin typeface="Calibri" pitchFamily="34" charset="0"/>
                        </a:rPr>
                        <a:t>58.7%</a:t>
                      </a:r>
                    </a:p>
                  </a:txBody>
                  <a:tcPr marL="108000" marR="99060" marT="0" marB="0" horzOverflow="overflow">
                    <a:lnL>
                      <a:noFill/>
                    </a:lnL>
                    <a:lnR cap="flat">
                      <a:noFill/>
                    </a:lnR>
                    <a:lnT w="12700" cap="flat" cmpd="sng" algn="ctr">
                      <a:solidFill>
                        <a:srgbClr val="275172"/>
                      </a:solidFill>
                      <a:prstDash val="solid"/>
                      <a:round/>
                      <a:headEnd type="none" w="med" len="med"/>
                      <a:tailEnd type="none" w="med" len="med"/>
                    </a:lnT>
                    <a:lnB w="12700" cap="flat" cmpd="sng" algn="ctr">
                      <a:solidFill>
                        <a:srgbClr val="275172"/>
                      </a:solidFill>
                      <a:prstDash val="solid"/>
                      <a:round/>
                      <a:headEnd type="none" w="med" len="med"/>
                      <a:tailEnd type="none" w="med" len="med"/>
                    </a:lnB>
                    <a:lnTlToBr>
                      <a:noFill/>
                    </a:lnTlToBr>
                    <a:lnBlToTr>
                      <a:noFill/>
                    </a:lnBlToTr>
                    <a:noFill/>
                  </a:tcPr>
                </a:tc>
              </a:tr>
              <a:tr h="14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000" b="1" i="0" u="none" strike="noStrike" cap="none" normalizeH="0" baseline="0" dirty="0" smtClean="0">
                          <a:ln>
                            <a:noFill/>
                          </a:ln>
                          <a:solidFill>
                            <a:srgbClr val="DEDEDE"/>
                          </a:solidFill>
                          <a:effectLst/>
                          <a:latin typeface="Calibri" pitchFamily="34" charset="0"/>
                        </a:rPr>
                        <a:t>London</a:t>
                      </a:r>
                    </a:p>
                  </a:txBody>
                  <a:tcPr marL="108000" marR="99060" marT="0" marB="0" horzOverflow="overflow">
                    <a:lnL w="12700" cap="flat" cmpd="sng" algn="ctr">
                      <a:solidFill>
                        <a:srgbClr val="275172"/>
                      </a:solidFill>
                      <a:prstDash val="solid"/>
                      <a:round/>
                      <a:headEnd type="none" w="med" len="med"/>
                      <a:tailEnd type="none" w="med" len="med"/>
                    </a:lnL>
                    <a:lnR>
                      <a:noFill/>
                    </a:lnR>
                    <a:lnT w="12700" cap="flat" cmpd="sng" algn="ctr">
                      <a:solidFill>
                        <a:srgbClr val="275172"/>
                      </a:solidFill>
                      <a:prstDash val="solid"/>
                      <a:round/>
                      <a:headEnd type="none" w="med" len="med"/>
                      <a:tailEnd type="none" w="med" len="med"/>
                    </a:lnT>
                    <a:lnB w="12700" cap="flat" cmpd="sng" algn="ctr">
                      <a:solidFill>
                        <a:srgbClr val="275172"/>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sz="1000" b="1" i="0" u="none" strike="noStrike" cap="none" normalizeH="0" baseline="0" dirty="0" smtClean="0">
                          <a:ln>
                            <a:noFill/>
                          </a:ln>
                          <a:solidFill>
                            <a:srgbClr val="DEDEDE"/>
                          </a:solidFill>
                          <a:effectLst/>
                          <a:latin typeface="Calibri" pitchFamily="34" charset="0"/>
                        </a:rPr>
                        <a:t>64.6%</a:t>
                      </a:r>
                    </a:p>
                  </a:txBody>
                  <a:tcPr marL="108000" marR="99060" marT="0" marB="0" horzOverflow="overflow">
                    <a:lnL>
                      <a:noFill/>
                    </a:lnL>
                    <a:lnR cap="flat">
                      <a:noFill/>
                    </a:lnR>
                    <a:lnT w="12700" cap="flat" cmpd="sng" algn="ctr">
                      <a:solidFill>
                        <a:srgbClr val="275172"/>
                      </a:solidFill>
                      <a:prstDash val="solid"/>
                      <a:round/>
                      <a:headEnd type="none" w="med" len="med"/>
                      <a:tailEnd type="none" w="med" len="med"/>
                    </a:lnT>
                    <a:lnB w="12700" cap="flat" cmpd="sng" algn="ctr">
                      <a:solidFill>
                        <a:srgbClr val="275172"/>
                      </a:solidFill>
                      <a:prstDash val="solid"/>
                      <a:round/>
                      <a:headEnd type="none" w="med" len="med"/>
                      <a:tailEnd type="none" w="med" len="med"/>
                    </a:lnB>
                    <a:lnTlToBr>
                      <a:noFill/>
                    </a:lnTlToBr>
                    <a:lnBlToTr>
                      <a:noFill/>
                    </a:lnBlToTr>
                    <a:noFill/>
                  </a:tcPr>
                </a:tc>
              </a:tr>
              <a:tr h="14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000" b="1" i="0" u="none" strike="noStrike" cap="none" normalizeH="0" baseline="0" dirty="0" smtClean="0">
                          <a:ln>
                            <a:noFill/>
                          </a:ln>
                          <a:solidFill>
                            <a:srgbClr val="DEDEDE"/>
                          </a:solidFill>
                          <a:effectLst/>
                          <a:latin typeface="Calibri" pitchFamily="34" charset="0"/>
                        </a:rPr>
                        <a:t>England</a:t>
                      </a:r>
                    </a:p>
                  </a:txBody>
                  <a:tcPr marL="108000" marR="99060" marT="0" marB="0" horzOverflow="overflow">
                    <a:lnL w="12700" cap="flat" cmpd="sng" algn="ctr">
                      <a:solidFill>
                        <a:srgbClr val="275172"/>
                      </a:solidFill>
                      <a:prstDash val="solid"/>
                      <a:round/>
                      <a:headEnd type="none" w="med" len="med"/>
                      <a:tailEnd type="none" w="med" len="med"/>
                    </a:lnL>
                    <a:lnR>
                      <a:noFill/>
                    </a:lnR>
                    <a:lnT w="12700" cap="flat" cmpd="sng" algn="ctr">
                      <a:solidFill>
                        <a:srgbClr val="275172"/>
                      </a:solid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sz="1000" b="1" i="0" u="none" strike="noStrike" cap="none" normalizeH="0" baseline="0" dirty="0" smtClean="0">
                          <a:ln>
                            <a:noFill/>
                          </a:ln>
                          <a:solidFill>
                            <a:srgbClr val="DEDEDE"/>
                          </a:solidFill>
                          <a:effectLst/>
                          <a:latin typeface="Calibri" pitchFamily="34" charset="0"/>
                        </a:rPr>
                        <a:t>65.2%</a:t>
                      </a:r>
                    </a:p>
                  </a:txBody>
                  <a:tcPr marL="108000" marR="99060" marT="0" marB="0" horzOverflow="overflow">
                    <a:lnL>
                      <a:noFill/>
                    </a:lnL>
                    <a:lnR cap="flat">
                      <a:noFill/>
                    </a:lnR>
                    <a:lnT w="12700" cap="flat" cmpd="sng" algn="ctr">
                      <a:solidFill>
                        <a:srgbClr val="275172"/>
                      </a:solidFill>
                      <a:prstDash val="solid"/>
                      <a:round/>
                      <a:headEnd type="none" w="med" len="med"/>
                      <a:tailEnd type="none" w="med" len="med"/>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Green Map.png"/>
          <p:cNvPicPr>
            <a:picLocks noChangeAspect="1"/>
          </p:cNvPicPr>
          <p:nvPr/>
        </p:nvPicPr>
        <p:blipFill>
          <a:blip r:embed="rId3" cstate="print"/>
          <a:srcRect l="14909" t="5128" r="8018" b="2656"/>
          <a:stretch>
            <a:fillRect/>
          </a:stretch>
        </p:blipFill>
        <p:spPr>
          <a:xfrm>
            <a:off x="309530" y="1398830"/>
            <a:ext cx="5857916" cy="4959128"/>
          </a:xfrm>
          <a:prstGeom prst="rect">
            <a:avLst/>
          </a:prstGeom>
        </p:spPr>
      </p:pic>
      <p:sp>
        <p:nvSpPr>
          <p:cNvPr id="23" name="Rectangle 22"/>
          <p:cNvSpPr/>
          <p:nvPr/>
        </p:nvSpPr>
        <p:spPr>
          <a:xfrm>
            <a:off x="6596074" y="928670"/>
            <a:ext cx="3214710" cy="3500462"/>
          </a:xfrm>
          <a:prstGeom prst="rect">
            <a:avLst/>
          </a:prstGeom>
          <a:solidFill>
            <a:srgbClr val="DEDEDE"/>
          </a:solidFill>
          <a:ln w="3175">
            <a:solidFill>
              <a:srgbClr val="27517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400" b="1" dirty="0">
                <a:solidFill>
                  <a:srgbClr val="153755"/>
                </a:solidFill>
                <a:latin typeface="Calibri" pitchFamily="34" charset="0"/>
              </a:rPr>
              <a:t>Comments</a:t>
            </a:r>
          </a:p>
          <a:p>
            <a:endParaRPr lang="en-GB" sz="800" dirty="0" smtClean="0">
              <a:solidFill>
                <a:srgbClr val="153755"/>
              </a:solidFill>
              <a:latin typeface="Calibri" pitchFamily="34" charset="0"/>
            </a:endParaRPr>
          </a:p>
          <a:p>
            <a:r>
              <a:rPr lang="en-GB" sz="1200" dirty="0" smtClean="0">
                <a:solidFill>
                  <a:srgbClr val="153755"/>
                </a:solidFill>
                <a:latin typeface="Calibri" pitchFamily="34" charset="0"/>
              </a:rPr>
              <a:t>• Estimates from the 5</a:t>
            </a:r>
            <a:r>
              <a:rPr lang="en-GB" sz="1200" baseline="30000" dirty="0" smtClean="0">
                <a:solidFill>
                  <a:srgbClr val="153755"/>
                </a:solidFill>
                <a:latin typeface="Calibri" pitchFamily="34" charset="0"/>
              </a:rPr>
              <a:t>th</a:t>
            </a:r>
            <a:r>
              <a:rPr lang="en-GB" sz="1200" dirty="0" smtClean="0">
                <a:solidFill>
                  <a:srgbClr val="153755"/>
                </a:solidFill>
                <a:latin typeface="Calibri" pitchFamily="34" charset="0"/>
              </a:rPr>
              <a:t> Active People Survey suggest the Church Street, Queens Park, North Kensington and White City areas have some of the lowest levels of participation in sport and active recreation in London.</a:t>
            </a:r>
          </a:p>
          <a:p>
            <a:endParaRPr lang="en-GB" sz="1200" dirty="0" smtClean="0">
              <a:solidFill>
                <a:srgbClr val="153755"/>
              </a:solidFill>
              <a:latin typeface="Calibri" pitchFamily="34" charset="0"/>
            </a:endParaRPr>
          </a:p>
          <a:p>
            <a:r>
              <a:rPr lang="en-GB" sz="1200" dirty="0" smtClean="0">
                <a:solidFill>
                  <a:srgbClr val="153755"/>
                </a:solidFill>
                <a:latin typeface="Calibri" pitchFamily="34" charset="0"/>
              </a:rPr>
              <a:t>• In contrast, the more affluent areas of the tri-borough region are likely to be some of the most physical active in London and England.</a:t>
            </a: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p:txBody>
      </p:sp>
      <p:sp>
        <p:nvSpPr>
          <p:cNvPr id="13314" name="Rectangle 2"/>
          <p:cNvSpPr>
            <a:spLocks noChangeArrowheads="1"/>
          </p:cNvSpPr>
          <p:nvPr/>
        </p:nvSpPr>
        <p:spPr bwMode="auto">
          <a:xfrm>
            <a:off x="-36" y="0"/>
            <a:ext cx="9900000" cy="6858000"/>
          </a:xfrm>
          <a:prstGeom prst="rect">
            <a:avLst/>
          </a:prstGeom>
          <a:noFill/>
          <a:ln w="9525">
            <a:solidFill>
              <a:srgbClr val="153755"/>
            </a:solidFill>
            <a:miter lim="800000"/>
            <a:headEnd/>
            <a:tailEnd/>
          </a:ln>
          <a:effectLst/>
        </p:spPr>
        <p:txBody>
          <a:bodyPr wrap="none" anchor="ctr"/>
          <a:lstStyle/>
          <a:p>
            <a:endParaRPr lang="en-GB"/>
          </a:p>
        </p:txBody>
      </p:sp>
      <p:sp>
        <p:nvSpPr>
          <p:cNvPr id="13319" name="Rectangle 7"/>
          <p:cNvSpPr>
            <a:spLocks noChangeArrowheads="1"/>
          </p:cNvSpPr>
          <p:nvPr/>
        </p:nvSpPr>
        <p:spPr bwMode="auto">
          <a:xfrm>
            <a:off x="0" y="6453188"/>
            <a:ext cx="9906000" cy="404812"/>
          </a:xfrm>
          <a:prstGeom prst="rect">
            <a:avLst/>
          </a:prstGeom>
          <a:solidFill>
            <a:srgbClr val="153755"/>
          </a:solidFill>
          <a:ln w="9525">
            <a:noFill/>
            <a:miter lim="800000"/>
            <a:headEnd/>
            <a:tailEnd/>
          </a:ln>
          <a:effectLst/>
        </p:spPr>
        <p:txBody>
          <a:bodyPr wrap="none" anchor="ctr"/>
          <a:lstStyle/>
          <a:p>
            <a:pPr algn="ctr"/>
            <a:endParaRPr lang="en-US"/>
          </a:p>
        </p:txBody>
      </p:sp>
      <p:sp>
        <p:nvSpPr>
          <p:cNvPr id="13323" name="Rectangle 11"/>
          <p:cNvSpPr>
            <a:spLocks noChangeArrowheads="1"/>
          </p:cNvSpPr>
          <p:nvPr/>
        </p:nvSpPr>
        <p:spPr bwMode="auto">
          <a:xfrm>
            <a:off x="0" y="1"/>
            <a:ext cx="9906000" cy="765175"/>
          </a:xfrm>
          <a:prstGeom prst="rect">
            <a:avLst/>
          </a:prstGeom>
          <a:solidFill>
            <a:srgbClr val="153755"/>
          </a:solidFill>
          <a:ln w="9525">
            <a:noFill/>
            <a:miter lim="800000"/>
            <a:headEnd/>
            <a:tailEnd/>
          </a:ln>
          <a:effectLst/>
        </p:spPr>
        <p:txBody>
          <a:bodyPr wrap="none" anchor="ctr"/>
          <a:lstStyle/>
          <a:p>
            <a:pPr algn="ctr"/>
            <a:endParaRPr lang="en-US"/>
          </a:p>
        </p:txBody>
      </p:sp>
      <p:pic>
        <p:nvPicPr>
          <p:cNvPr id="22" name="Picture 21" descr="JSNA-logo-CMYK-2.JPG"/>
          <p:cNvPicPr>
            <a:picLocks noChangeAspect="1"/>
          </p:cNvPicPr>
          <p:nvPr/>
        </p:nvPicPr>
        <p:blipFill>
          <a:blip r:embed="rId4" cstate="print"/>
          <a:stretch>
            <a:fillRect/>
          </a:stretch>
        </p:blipFill>
        <p:spPr>
          <a:xfrm>
            <a:off x="8096272" y="180000"/>
            <a:ext cx="1640429" cy="434705"/>
          </a:xfrm>
          <a:prstGeom prst="rect">
            <a:avLst/>
          </a:prstGeom>
        </p:spPr>
      </p:pic>
      <p:pic>
        <p:nvPicPr>
          <p:cNvPr id="14338" name="Picture 2"/>
          <p:cNvPicPr>
            <a:picLocks noChangeAspect="1" noChangeArrowheads="1"/>
          </p:cNvPicPr>
          <p:nvPr/>
        </p:nvPicPr>
        <p:blipFill>
          <a:blip r:embed="rId5" cstate="print"/>
          <a:srcRect/>
          <a:stretch>
            <a:fillRect/>
          </a:stretch>
        </p:blipFill>
        <p:spPr bwMode="auto">
          <a:xfrm>
            <a:off x="6780714" y="5572140"/>
            <a:ext cx="3020516" cy="857256"/>
          </a:xfrm>
          <a:prstGeom prst="rect">
            <a:avLst/>
          </a:prstGeom>
          <a:noFill/>
          <a:ln w="9525">
            <a:noFill/>
            <a:miter lim="800000"/>
            <a:headEnd/>
            <a:tailEnd/>
          </a:ln>
          <a:effectLst/>
        </p:spPr>
      </p:pic>
      <p:sp>
        <p:nvSpPr>
          <p:cNvPr id="30" name="AutoShape 16"/>
          <p:cNvSpPr>
            <a:spLocks noChangeArrowheads="1"/>
          </p:cNvSpPr>
          <p:nvPr/>
        </p:nvSpPr>
        <p:spPr bwMode="auto">
          <a:xfrm>
            <a:off x="7221157" y="571480"/>
            <a:ext cx="2518189" cy="241279"/>
          </a:xfrm>
          <a:prstGeom prst="flowChartAlternateProcess">
            <a:avLst/>
          </a:prstGeom>
          <a:noFill/>
          <a:ln w="34925">
            <a:noFill/>
            <a:miter lim="800000"/>
            <a:headEnd/>
            <a:tailEnd/>
          </a:ln>
          <a:effectLst/>
        </p:spPr>
        <p:txBody>
          <a:bodyPr lIns="36000" rIns="36000" bIns="46800" anchor="ctr"/>
          <a:lstStyle/>
          <a:p>
            <a:pPr algn="r">
              <a:spcBef>
                <a:spcPct val="20000"/>
              </a:spcBef>
            </a:pPr>
            <a:r>
              <a:rPr lang="en-GB" sz="700" b="1" dirty="0" smtClean="0">
                <a:solidFill>
                  <a:schemeClr val="bg1"/>
                </a:solidFill>
              </a:rPr>
              <a:t>www.jsna.info</a:t>
            </a:r>
            <a:endParaRPr lang="en-GB" sz="700" b="1" dirty="0">
              <a:solidFill>
                <a:schemeClr val="bg1"/>
              </a:solidFill>
            </a:endParaRPr>
          </a:p>
        </p:txBody>
      </p:sp>
      <p:sp>
        <p:nvSpPr>
          <p:cNvPr id="17" name="AutoShape 16"/>
          <p:cNvSpPr>
            <a:spLocks noChangeArrowheads="1"/>
          </p:cNvSpPr>
          <p:nvPr/>
        </p:nvSpPr>
        <p:spPr bwMode="auto">
          <a:xfrm>
            <a:off x="7310454" y="6545308"/>
            <a:ext cx="2518189" cy="241279"/>
          </a:xfrm>
          <a:prstGeom prst="flowChartAlternateProcess">
            <a:avLst/>
          </a:prstGeom>
          <a:solidFill>
            <a:srgbClr val="153755"/>
          </a:solidFill>
          <a:ln w="34925">
            <a:noFill/>
            <a:miter lim="800000"/>
            <a:headEnd/>
            <a:tailEnd/>
          </a:ln>
          <a:effectLst/>
        </p:spPr>
        <p:txBody>
          <a:bodyPr lIns="36000" rIns="36000" bIns="46800" anchor="ctr"/>
          <a:lstStyle/>
          <a:p>
            <a:pPr algn="r">
              <a:spcBef>
                <a:spcPct val="20000"/>
              </a:spcBef>
            </a:pPr>
            <a:r>
              <a:rPr lang="en-GB" sz="600" dirty="0">
                <a:solidFill>
                  <a:schemeClr val="bg1"/>
                </a:solidFill>
              </a:rPr>
              <a:t>© Crown copyright. All rights reserved. </a:t>
            </a:r>
            <a:r>
              <a:rPr lang="en-GB" sz="600" dirty="0" smtClean="0">
                <a:solidFill>
                  <a:schemeClr val="bg1"/>
                </a:solidFill>
              </a:rPr>
              <a:t>(2012)</a:t>
            </a:r>
          </a:p>
          <a:p>
            <a:pPr algn="r">
              <a:spcBef>
                <a:spcPct val="20000"/>
              </a:spcBef>
            </a:pPr>
            <a:r>
              <a:rPr lang="en-GB" sz="600" dirty="0" smtClean="0">
                <a:solidFill>
                  <a:schemeClr val="bg1"/>
                </a:solidFill>
              </a:rPr>
              <a:t>Author: Public Health Intelligence Team</a:t>
            </a:r>
            <a:endParaRPr lang="en-GB" sz="600" dirty="0">
              <a:solidFill>
                <a:schemeClr val="bg1"/>
              </a:solidFill>
            </a:endParaRPr>
          </a:p>
        </p:txBody>
      </p:sp>
      <p:sp>
        <p:nvSpPr>
          <p:cNvPr id="29" name="AutoShape 12"/>
          <p:cNvSpPr>
            <a:spLocks noChangeArrowheads="1"/>
          </p:cNvSpPr>
          <p:nvPr/>
        </p:nvSpPr>
        <p:spPr bwMode="auto">
          <a:xfrm>
            <a:off x="37836" y="71439"/>
            <a:ext cx="7129742" cy="549275"/>
          </a:xfrm>
          <a:prstGeom prst="flowChartAlternateProcess">
            <a:avLst/>
          </a:prstGeom>
          <a:solidFill>
            <a:srgbClr val="153755"/>
          </a:solidFill>
          <a:ln w="34925">
            <a:noFill/>
            <a:miter lim="800000"/>
            <a:headEnd/>
            <a:tailEnd/>
          </a:ln>
          <a:effectLst/>
        </p:spPr>
        <p:txBody>
          <a:bodyPr lIns="540000" anchor="ctr"/>
          <a:lstStyle/>
          <a:p>
            <a:r>
              <a:rPr lang="en-GB" b="1" dirty="0" smtClean="0">
                <a:ln w="0">
                  <a:noFill/>
                </a:ln>
                <a:solidFill>
                  <a:srgbClr val="FFFF00"/>
                </a:solidFill>
                <a:latin typeface="Calibri" pitchFamily="34" charset="0"/>
              </a:rPr>
              <a:t>Physical Activity</a:t>
            </a:r>
          </a:p>
          <a:p>
            <a:r>
              <a:rPr lang="en-GB" sz="1400" dirty="0" smtClean="0">
                <a:solidFill>
                  <a:srgbClr val="DEDEDE"/>
                </a:solidFill>
                <a:latin typeface="Calibri" pitchFamily="34" charset="0"/>
              </a:rPr>
              <a:t>Active People Survey – Participation in sport and active recreation by ward</a:t>
            </a:r>
            <a:endParaRPr lang="en-GB" sz="1400" dirty="0">
              <a:solidFill>
                <a:srgbClr val="DEDEDE"/>
              </a:solidFill>
              <a:latin typeface="Calibri" pitchFamily="34" charset="0"/>
            </a:endParaRPr>
          </a:p>
        </p:txBody>
      </p:sp>
      <p:sp>
        <p:nvSpPr>
          <p:cNvPr id="32" name="Text Box 32"/>
          <p:cNvSpPr txBox="1">
            <a:spLocks noChangeArrowheads="1"/>
          </p:cNvSpPr>
          <p:nvPr/>
        </p:nvSpPr>
        <p:spPr bwMode="auto">
          <a:xfrm>
            <a:off x="309530" y="874738"/>
            <a:ext cx="3714776" cy="553998"/>
          </a:xfrm>
          <a:prstGeom prst="rect">
            <a:avLst/>
          </a:prstGeom>
          <a:noFill/>
          <a:ln w="9525">
            <a:noFill/>
            <a:miter lim="800000"/>
            <a:headEnd/>
            <a:tailEnd/>
          </a:ln>
          <a:effectLst/>
        </p:spPr>
        <p:txBody>
          <a:bodyPr wrap="square">
            <a:spAutoFit/>
          </a:bodyPr>
          <a:lstStyle/>
          <a:p>
            <a:r>
              <a:rPr lang="en-GB" sz="1000" b="1" dirty="0" smtClean="0">
                <a:solidFill>
                  <a:srgbClr val="153755"/>
                </a:solidFill>
                <a:latin typeface="Calibri" pitchFamily="34" charset="0"/>
              </a:rPr>
              <a:t>Ward estimates of percentage of adults aged 16 years or older who participate in 30 minutes of moderate intensity sport or active recreation at least 3 times per week (2010/11)</a:t>
            </a:r>
            <a:endParaRPr lang="en-GB" sz="1000" b="1" dirty="0">
              <a:solidFill>
                <a:srgbClr val="153755"/>
              </a:solidFill>
              <a:latin typeface="Calibri" pitchFamily="34" charset="0"/>
            </a:endParaRPr>
          </a:p>
        </p:txBody>
      </p:sp>
      <p:sp>
        <p:nvSpPr>
          <p:cNvPr id="42" name="AutoShape 10"/>
          <p:cNvSpPr>
            <a:spLocks noChangeArrowheads="1"/>
          </p:cNvSpPr>
          <p:nvPr/>
        </p:nvSpPr>
        <p:spPr bwMode="auto">
          <a:xfrm rot="10800000" flipV="1">
            <a:off x="37834" y="6526211"/>
            <a:ext cx="5915298" cy="260374"/>
          </a:xfrm>
          <a:prstGeom prst="flowChartAlternateProcess">
            <a:avLst/>
          </a:prstGeom>
          <a:solidFill>
            <a:srgbClr val="153755"/>
          </a:solidFill>
          <a:ln w="34925">
            <a:noFill/>
            <a:miter lim="800000"/>
            <a:headEnd/>
            <a:tailEnd/>
          </a:ln>
          <a:effectLst/>
        </p:spPr>
        <p:txBody>
          <a:bodyPr anchor="ctr"/>
          <a:lstStyle/>
          <a:p>
            <a:r>
              <a:rPr lang="en-GB" sz="800" dirty="0" smtClean="0">
                <a:solidFill>
                  <a:srgbClr val="DEDEDE"/>
                </a:solidFill>
                <a:latin typeface="Calibri" pitchFamily="34" charset="0"/>
              </a:rPr>
              <a:t>Source: Active People Survey 5 </a:t>
            </a:r>
          </a:p>
        </p:txBody>
      </p:sp>
      <p:sp>
        <p:nvSpPr>
          <p:cNvPr id="28" name="Rectangle 27"/>
          <p:cNvSpPr/>
          <p:nvPr/>
        </p:nvSpPr>
        <p:spPr>
          <a:xfrm>
            <a:off x="6596074" y="4429132"/>
            <a:ext cx="3214710" cy="1000132"/>
          </a:xfrm>
          <a:prstGeom prst="rect">
            <a:avLst/>
          </a:prstGeom>
          <a:solidFill>
            <a:srgbClr val="275172"/>
          </a:solidFill>
          <a:ln w="3175">
            <a:solidFill>
              <a:srgbClr val="27517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200" b="1" dirty="0">
                <a:solidFill>
                  <a:schemeClr val="bg1"/>
                </a:solidFill>
                <a:latin typeface="Calibri" pitchFamily="34" charset="0"/>
              </a:rPr>
              <a:t>Comparison </a:t>
            </a:r>
            <a:r>
              <a:rPr lang="en-GB" sz="1200" b="1" dirty="0" smtClean="0">
                <a:solidFill>
                  <a:schemeClr val="bg1"/>
                </a:solidFill>
                <a:latin typeface="Calibri" pitchFamily="34" charset="0"/>
              </a:rPr>
              <a:t>Data</a:t>
            </a:r>
          </a:p>
          <a:p>
            <a:endParaRPr lang="en-GB" sz="800" dirty="0" smtClean="0"/>
          </a:p>
        </p:txBody>
      </p:sp>
      <p:graphicFrame>
        <p:nvGraphicFramePr>
          <p:cNvPr id="31" name="Group 19"/>
          <p:cNvGraphicFramePr>
            <a:graphicFrameLocks noGrp="1"/>
          </p:cNvGraphicFramePr>
          <p:nvPr/>
        </p:nvGraphicFramePr>
        <p:xfrm>
          <a:off x="7953396" y="4595826"/>
          <a:ext cx="1795463" cy="762000"/>
        </p:xfrm>
        <a:graphic>
          <a:graphicData uri="http://schemas.openxmlformats.org/drawingml/2006/table">
            <a:tbl>
              <a:tblPr/>
              <a:tblGrid>
                <a:gridCol w="1214446"/>
                <a:gridCol w="581017"/>
              </a:tblGrid>
              <a:tr h="14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000" b="1" i="0" u="none" strike="noStrike" cap="none" normalizeH="0" baseline="0" dirty="0" smtClean="0">
                          <a:ln>
                            <a:noFill/>
                          </a:ln>
                          <a:solidFill>
                            <a:srgbClr val="DEDEDE"/>
                          </a:solidFill>
                          <a:effectLst/>
                          <a:latin typeface="Calibri" pitchFamily="34" charset="0"/>
                        </a:rPr>
                        <a:t>H&amp;F</a:t>
                      </a:r>
                    </a:p>
                  </a:txBody>
                  <a:tcPr marL="108000" marR="99060" marT="0" marB="0" horzOverflow="overflow">
                    <a:lnL w="12700" cap="flat" cmpd="sng" algn="ctr">
                      <a:solidFill>
                        <a:srgbClr val="275172"/>
                      </a:solidFill>
                      <a:prstDash val="solid"/>
                      <a:round/>
                      <a:headEnd type="none" w="med" len="med"/>
                      <a:tailEnd type="none" w="med" len="med"/>
                    </a:lnL>
                    <a:lnR>
                      <a:noFill/>
                    </a:lnR>
                    <a:lnT cap="flat">
                      <a:noFill/>
                    </a:lnT>
                    <a:lnB w="12700" cap="flat" cmpd="sng" algn="ctr">
                      <a:solidFill>
                        <a:srgbClr val="275172"/>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sz="1000" b="1" i="0" u="none" strike="noStrike" cap="none" normalizeH="0" baseline="0" dirty="0" smtClean="0">
                          <a:ln>
                            <a:noFill/>
                          </a:ln>
                          <a:solidFill>
                            <a:srgbClr val="DEDEDE"/>
                          </a:solidFill>
                          <a:effectLst/>
                          <a:latin typeface="Calibri" pitchFamily="34" charset="0"/>
                        </a:rPr>
                        <a:t>27.4%</a:t>
                      </a:r>
                    </a:p>
                  </a:txBody>
                  <a:tcPr marL="108000" marR="99060" marT="0" marB="0" horzOverflow="overflow">
                    <a:lnL>
                      <a:noFill/>
                    </a:lnL>
                    <a:lnR cap="flat">
                      <a:noFill/>
                    </a:lnR>
                    <a:lnT cap="flat">
                      <a:noFill/>
                    </a:lnT>
                    <a:lnB w="12700" cap="flat" cmpd="sng" algn="ctr">
                      <a:solidFill>
                        <a:srgbClr val="275172"/>
                      </a:solidFill>
                      <a:prstDash val="solid"/>
                      <a:round/>
                      <a:headEnd type="none" w="med" len="med"/>
                      <a:tailEnd type="none" w="med" len="med"/>
                    </a:lnB>
                    <a:lnTlToBr>
                      <a:noFill/>
                    </a:lnTlToBr>
                    <a:lnBlToTr>
                      <a:noFill/>
                    </a:lnBlToTr>
                    <a:noFill/>
                  </a:tcPr>
                </a:tc>
              </a:tr>
              <a:tr h="14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000" b="1" i="0" u="none" strike="noStrike" cap="none" normalizeH="0" baseline="0" dirty="0" smtClean="0">
                          <a:ln>
                            <a:noFill/>
                          </a:ln>
                          <a:solidFill>
                            <a:srgbClr val="DEDEDE"/>
                          </a:solidFill>
                          <a:effectLst/>
                          <a:latin typeface="Calibri" pitchFamily="34" charset="0"/>
                        </a:rPr>
                        <a:t>K&amp;C</a:t>
                      </a:r>
                    </a:p>
                  </a:txBody>
                  <a:tcPr marL="108000" marR="99060" marT="0" marB="0" horzOverflow="overflow">
                    <a:lnL w="12700" cap="flat" cmpd="sng" algn="ctr">
                      <a:solidFill>
                        <a:srgbClr val="275172"/>
                      </a:solidFill>
                      <a:prstDash val="solid"/>
                      <a:round/>
                      <a:headEnd type="none" w="med" len="med"/>
                      <a:tailEnd type="none" w="med" len="med"/>
                    </a:lnL>
                    <a:lnR>
                      <a:noFill/>
                    </a:lnR>
                    <a:lnT w="12700" cap="flat" cmpd="sng" algn="ctr">
                      <a:solidFill>
                        <a:srgbClr val="275172"/>
                      </a:solidFill>
                      <a:prstDash val="solid"/>
                      <a:round/>
                      <a:headEnd type="none" w="med" len="med"/>
                      <a:tailEnd type="none" w="med" len="med"/>
                    </a:lnT>
                    <a:lnB w="12700" cap="flat" cmpd="sng" algn="ctr">
                      <a:solidFill>
                        <a:srgbClr val="275172"/>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sz="1000" b="1" i="0" u="none" strike="noStrike" cap="none" normalizeH="0" baseline="0" dirty="0" smtClean="0">
                          <a:ln>
                            <a:noFill/>
                          </a:ln>
                          <a:solidFill>
                            <a:srgbClr val="DEDEDE"/>
                          </a:solidFill>
                          <a:effectLst/>
                          <a:latin typeface="Calibri" pitchFamily="34" charset="0"/>
                        </a:rPr>
                        <a:t>25.1%</a:t>
                      </a:r>
                    </a:p>
                  </a:txBody>
                  <a:tcPr marL="108000" marR="99060" marT="0" marB="0" horzOverflow="overflow">
                    <a:lnL>
                      <a:noFill/>
                    </a:lnL>
                    <a:lnR cap="flat">
                      <a:noFill/>
                    </a:lnR>
                    <a:lnT w="12700" cap="flat" cmpd="sng" algn="ctr">
                      <a:solidFill>
                        <a:srgbClr val="275172"/>
                      </a:solidFill>
                      <a:prstDash val="solid"/>
                      <a:round/>
                      <a:headEnd type="none" w="med" len="med"/>
                      <a:tailEnd type="none" w="med" len="med"/>
                    </a:lnT>
                    <a:lnB w="12700" cap="flat" cmpd="sng" algn="ctr">
                      <a:solidFill>
                        <a:srgbClr val="275172"/>
                      </a:solidFill>
                      <a:prstDash val="solid"/>
                      <a:round/>
                      <a:headEnd type="none" w="med" len="med"/>
                      <a:tailEnd type="none" w="med" len="med"/>
                    </a:lnB>
                    <a:lnTlToBr>
                      <a:noFill/>
                    </a:lnTlToBr>
                    <a:lnBlToTr>
                      <a:noFill/>
                    </a:lnBlToTr>
                    <a:noFill/>
                  </a:tcPr>
                </a:tc>
              </a:tr>
              <a:tr h="14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000" b="1" i="0" u="none" strike="noStrike" cap="none" normalizeH="0" baseline="0" dirty="0" smtClean="0">
                          <a:ln>
                            <a:noFill/>
                          </a:ln>
                          <a:solidFill>
                            <a:srgbClr val="DEDEDE"/>
                          </a:solidFill>
                          <a:effectLst/>
                          <a:latin typeface="Calibri" pitchFamily="34" charset="0"/>
                        </a:rPr>
                        <a:t>Westminster</a:t>
                      </a:r>
                    </a:p>
                  </a:txBody>
                  <a:tcPr marL="108000" marR="99060" marT="0" marB="0" horzOverflow="overflow">
                    <a:lnL w="12700" cap="flat" cmpd="sng" algn="ctr">
                      <a:solidFill>
                        <a:srgbClr val="275172"/>
                      </a:solidFill>
                      <a:prstDash val="solid"/>
                      <a:round/>
                      <a:headEnd type="none" w="med" len="med"/>
                      <a:tailEnd type="none" w="med" len="med"/>
                    </a:lnL>
                    <a:lnR>
                      <a:noFill/>
                    </a:lnR>
                    <a:lnT w="12700" cap="flat" cmpd="sng" algn="ctr">
                      <a:solidFill>
                        <a:srgbClr val="275172"/>
                      </a:solidFill>
                      <a:prstDash val="solid"/>
                      <a:round/>
                      <a:headEnd type="none" w="med" len="med"/>
                      <a:tailEnd type="none" w="med" len="med"/>
                    </a:lnT>
                    <a:lnB w="12700" cap="flat" cmpd="sng" algn="ctr">
                      <a:solidFill>
                        <a:srgbClr val="275172"/>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sz="1000" b="1" i="0" u="none" strike="noStrike" cap="none" normalizeH="0" baseline="0" dirty="0" smtClean="0">
                          <a:ln>
                            <a:noFill/>
                          </a:ln>
                          <a:solidFill>
                            <a:srgbClr val="DEDEDE"/>
                          </a:solidFill>
                          <a:effectLst/>
                          <a:latin typeface="Calibri" pitchFamily="34" charset="0"/>
                        </a:rPr>
                        <a:t>25.2%</a:t>
                      </a:r>
                    </a:p>
                  </a:txBody>
                  <a:tcPr marL="108000" marR="99060" marT="0" marB="0" horzOverflow="overflow">
                    <a:lnL>
                      <a:noFill/>
                    </a:lnL>
                    <a:lnR cap="flat">
                      <a:noFill/>
                    </a:lnR>
                    <a:lnT w="12700" cap="flat" cmpd="sng" algn="ctr">
                      <a:solidFill>
                        <a:srgbClr val="275172"/>
                      </a:solidFill>
                      <a:prstDash val="solid"/>
                      <a:round/>
                      <a:headEnd type="none" w="med" len="med"/>
                      <a:tailEnd type="none" w="med" len="med"/>
                    </a:lnT>
                    <a:lnB w="12700" cap="flat" cmpd="sng" algn="ctr">
                      <a:solidFill>
                        <a:srgbClr val="275172"/>
                      </a:solidFill>
                      <a:prstDash val="solid"/>
                      <a:round/>
                      <a:headEnd type="none" w="med" len="med"/>
                      <a:tailEnd type="none" w="med" len="med"/>
                    </a:lnB>
                    <a:lnTlToBr>
                      <a:noFill/>
                    </a:lnTlToBr>
                    <a:lnBlToTr>
                      <a:noFill/>
                    </a:lnBlToTr>
                    <a:noFill/>
                  </a:tcPr>
                </a:tc>
              </a:tr>
              <a:tr h="14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000" b="1" i="0" u="none" strike="noStrike" cap="none" normalizeH="0" baseline="0" dirty="0" smtClean="0">
                        <a:ln>
                          <a:noFill/>
                        </a:ln>
                        <a:solidFill>
                          <a:srgbClr val="DEDEDE"/>
                        </a:solidFill>
                        <a:effectLst/>
                        <a:latin typeface="Calibri" pitchFamily="34" charset="0"/>
                      </a:endParaRPr>
                    </a:p>
                  </a:txBody>
                  <a:tcPr marL="108000" marR="99060" marT="0" marB="0" horzOverflow="overflow">
                    <a:lnL w="12700" cap="flat" cmpd="sng" algn="ctr">
                      <a:solidFill>
                        <a:srgbClr val="275172"/>
                      </a:solidFill>
                      <a:prstDash val="solid"/>
                      <a:round/>
                      <a:headEnd type="none" w="med" len="med"/>
                      <a:tailEnd type="none" w="med" len="med"/>
                    </a:lnL>
                    <a:lnR>
                      <a:noFill/>
                    </a:lnR>
                    <a:lnT w="12700" cap="flat" cmpd="sng" algn="ctr">
                      <a:solidFill>
                        <a:srgbClr val="275172"/>
                      </a:solidFill>
                      <a:prstDash val="solid"/>
                      <a:round/>
                      <a:headEnd type="none" w="med" len="med"/>
                      <a:tailEnd type="none" w="med" len="med"/>
                    </a:lnT>
                    <a:lnB w="12700" cap="flat" cmpd="sng" algn="ctr">
                      <a:solidFill>
                        <a:srgbClr val="275172"/>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GB" sz="1000" b="1" i="0" u="none" strike="noStrike" cap="none" normalizeH="0" baseline="0" dirty="0" smtClean="0">
                        <a:ln>
                          <a:noFill/>
                        </a:ln>
                        <a:solidFill>
                          <a:srgbClr val="DEDEDE"/>
                        </a:solidFill>
                        <a:effectLst/>
                        <a:latin typeface="Calibri" pitchFamily="34" charset="0"/>
                      </a:endParaRPr>
                    </a:p>
                  </a:txBody>
                  <a:tcPr marL="108000" marR="99060" marT="0" marB="0" horzOverflow="overflow">
                    <a:lnL>
                      <a:noFill/>
                    </a:lnL>
                    <a:lnR cap="flat">
                      <a:noFill/>
                    </a:lnR>
                    <a:lnT w="12700" cap="flat" cmpd="sng" algn="ctr">
                      <a:solidFill>
                        <a:srgbClr val="275172"/>
                      </a:solidFill>
                      <a:prstDash val="solid"/>
                      <a:round/>
                      <a:headEnd type="none" w="med" len="med"/>
                      <a:tailEnd type="none" w="med" len="med"/>
                    </a:lnT>
                    <a:lnB w="12700" cap="flat" cmpd="sng" algn="ctr">
                      <a:solidFill>
                        <a:srgbClr val="275172"/>
                      </a:solidFill>
                      <a:prstDash val="solid"/>
                      <a:round/>
                      <a:headEnd type="none" w="med" len="med"/>
                      <a:tailEnd type="none" w="med" len="med"/>
                    </a:lnB>
                    <a:lnTlToBr>
                      <a:noFill/>
                    </a:lnTlToBr>
                    <a:lnBlToTr>
                      <a:noFill/>
                    </a:lnBlToTr>
                    <a:noFill/>
                  </a:tcPr>
                </a:tc>
              </a:tr>
              <a:tr h="14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000" b="1" i="0" u="none" strike="noStrike" cap="none" normalizeH="0" baseline="0" dirty="0" smtClean="0">
                        <a:ln>
                          <a:noFill/>
                        </a:ln>
                        <a:solidFill>
                          <a:srgbClr val="DEDEDE"/>
                        </a:solidFill>
                        <a:effectLst/>
                        <a:latin typeface="Calibri" pitchFamily="34" charset="0"/>
                      </a:endParaRPr>
                    </a:p>
                  </a:txBody>
                  <a:tcPr marL="108000" marR="99060" marT="0" marB="0" horzOverflow="overflow">
                    <a:lnL w="12700" cap="flat" cmpd="sng" algn="ctr">
                      <a:solidFill>
                        <a:srgbClr val="275172"/>
                      </a:solidFill>
                      <a:prstDash val="solid"/>
                      <a:round/>
                      <a:headEnd type="none" w="med" len="med"/>
                      <a:tailEnd type="none" w="med" len="med"/>
                    </a:lnL>
                    <a:lnR>
                      <a:noFill/>
                    </a:lnR>
                    <a:lnT w="12700" cap="flat" cmpd="sng" algn="ctr">
                      <a:solidFill>
                        <a:srgbClr val="275172"/>
                      </a:solid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GB" sz="1000" b="1" i="0" u="none" strike="noStrike" cap="none" normalizeH="0" baseline="0" dirty="0" smtClean="0">
                        <a:ln>
                          <a:noFill/>
                        </a:ln>
                        <a:solidFill>
                          <a:srgbClr val="DEDEDE"/>
                        </a:solidFill>
                        <a:effectLst/>
                        <a:latin typeface="Calibri" pitchFamily="34" charset="0"/>
                      </a:endParaRPr>
                    </a:p>
                  </a:txBody>
                  <a:tcPr marL="108000" marR="99060" marT="0" marB="0" horzOverflow="overflow">
                    <a:lnL>
                      <a:noFill/>
                    </a:lnL>
                    <a:lnR cap="flat">
                      <a:noFill/>
                    </a:lnR>
                    <a:lnT w="12700" cap="flat" cmpd="sng" algn="ctr">
                      <a:solidFill>
                        <a:srgbClr val="275172"/>
                      </a:solidFill>
                      <a:prstDash val="solid"/>
                      <a:round/>
                      <a:headEnd type="none" w="med" len="med"/>
                      <a:tailEnd type="none" w="med" len="med"/>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cstate="print"/>
          <a:srcRect/>
          <a:stretch>
            <a:fillRect/>
          </a:stretch>
        </p:blipFill>
        <p:spPr bwMode="auto">
          <a:xfrm>
            <a:off x="238092" y="1485595"/>
            <a:ext cx="5592955" cy="3657917"/>
          </a:xfrm>
          <a:prstGeom prst="rect">
            <a:avLst/>
          </a:prstGeom>
          <a:noFill/>
          <a:ln w="9525">
            <a:noFill/>
            <a:miter lim="800000"/>
            <a:headEnd/>
            <a:tailEnd/>
          </a:ln>
          <a:effectLst/>
        </p:spPr>
      </p:pic>
      <p:sp>
        <p:nvSpPr>
          <p:cNvPr id="23" name="Rectangle 22"/>
          <p:cNvSpPr/>
          <p:nvPr/>
        </p:nvSpPr>
        <p:spPr>
          <a:xfrm>
            <a:off x="6596074" y="928670"/>
            <a:ext cx="3214710" cy="3929090"/>
          </a:xfrm>
          <a:prstGeom prst="rect">
            <a:avLst/>
          </a:prstGeom>
          <a:solidFill>
            <a:srgbClr val="DEDEDE"/>
          </a:solidFill>
          <a:ln w="3175">
            <a:solidFill>
              <a:srgbClr val="27517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400" b="1" dirty="0">
                <a:solidFill>
                  <a:srgbClr val="153755"/>
                </a:solidFill>
                <a:latin typeface="Calibri" pitchFamily="34" charset="0"/>
              </a:rPr>
              <a:t>Comments</a:t>
            </a:r>
          </a:p>
          <a:p>
            <a:endParaRPr lang="en-GB" sz="800" dirty="0" smtClean="0">
              <a:solidFill>
                <a:srgbClr val="153755"/>
              </a:solidFill>
              <a:latin typeface="Calibri" pitchFamily="34" charset="0"/>
            </a:endParaRPr>
          </a:p>
          <a:p>
            <a:r>
              <a:rPr lang="en-GB" sz="1200" dirty="0" smtClean="0">
                <a:solidFill>
                  <a:srgbClr val="153755"/>
                </a:solidFill>
                <a:latin typeface="Calibri" pitchFamily="34" charset="0"/>
              </a:rPr>
              <a:t>• Results from the Active People Survey show that younger working age adults are more likely to play sport or be physically active than middle-age and older people.</a:t>
            </a: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a:p>
            <a:r>
              <a:rPr lang="en-GB" sz="1200" dirty="0" smtClean="0">
                <a:solidFill>
                  <a:srgbClr val="153755"/>
                </a:solidFill>
                <a:latin typeface="Calibri" pitchFamily="34" charset="0"/>
              </a:rPr>
              <a:t>• Roughly one third of 16-34 year olds in the tri-borough region participate in 30 minutes of moderate intensity sport or active recreation 3 times per week. For 35-54 year olds the figure drops to roughly 25% and for 55+ year olds the figure is just over 15%.</a:t>
            </a: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p:txBody>
      </p:sp>
      <p:sp>
        <p:nvSpPr>
          <p:cNvPr id="13314" name="Rectangle 2"/>
          <p:cNvSpPr>
            <a:spLocks noChangeArrowheads="1"/>
          </p:cNvSpPr>
          <p:nvPr/>
        </p:nvSpPr>
        <p:spPr bwMode="auto">
          <a:xfrm>
            <a:off x="-36" y="0"/>
            <a:ext cx="9900000" cy="6858000"/>
          </a:xfrm>
          <a:prstGeom prst="rect">
            <a:avLst/>
          </a:prstGeom>
          <a:noFill/>
          <a:ln w="9525">
            <a:solidFill>
              <a:srgbClr val="153755"/>
            </a:solidFill>
            <a:miter lim="800000"/>
            <a:headEnd/>
            <a:tailEnd/>
          </a:ln>
          <a:effectLst/>
        </p:spPr>
        <p:txBody>
          <a:bodyPr wrap="none" anchor="ctr"/>
          <a:lstStyle/>
          <a:p>
            <a:endParaRPr lang="en-GB"/>
          </a:p>
        </p:txBody>
      </p:sp>
      <p:sp>
        <p:nvSpPr>
          <p:cNvPr id="13319" name="Rectangle 7"/>
          <p:cNvSpPr>
            <a:spLocks noChangeArrowheads="1"/>
          </p:cNvSpPr>
          <p:nvPr/>
        </p:nvSpPr>
        <p:spPr bwMode="auto">
          <a:xfrm>
            <a:off x="0" y="6453188"/>
            <a:ext cx="9906000" cy="404812"/>
          </a:xfrm>
          <a:prstGeom prst="rect">
            <a:avLst/>
          </a:prstGeom>
          <a:solidFill>
            <a:srgbClr val="153755"/>
          </a:solidFill>
          <a:ln w="9525">
            <a:noFill/>
            <a:miter lim="800000"/>
            <a:headEnd/>
            <a:tailEnd/>
          </a:ln>
          <a:effectLst/>
        </p:spPr>
        <p:txBody>
          <a:bodyPr wrap="none" anchor="ctr"/>
          <a:lstStyle/>
          <a:p>
            <a:pPr algn="ctr"/>
            <a:endParaRPr lang="en-US"/>
          </a:p>
        </p:txBody>
      </p:sp>
      <p:sp>
        <p:nvSpPr>
          <p:cNvPr id="13323" name="Rectangle 11"/>
          <p:cNvSpPr>
            <a:spLocks noChangeArrowheads="1"/>
          </p:cNvSpPr>
          <p:nvPr/>
        </p:nvSpPr>
        <p:spPr bwMode="auto">
          <a:xfrm>
            <a:off x="0" y="1"/>
            <a:ext cx="9906000" cy="765175"/>
          </a:xfrm>
          <a:prstGeom prst="rect">
            <a:avLst/>
          </a:prstGeom>
          <a:solidFill>
            <a:srgbClr val="153755"/>
          </a:solidFill>
          <a:ln w="9525">
            <a:noFill/>
            <a:miter lim="800000"/>
            <a:headEnd/>
            <a:tailEnd/>
          </a:ln>
          <a:effectLst/>
        </p:spPr>
        <p:txBody>
          <a:bodyPr wrap="none" anchor="ctr"/>
          <a:lstStyle/>
          <a:p>
            <a:pPr algn="ctr"/>
            <a:endParaRPr lang="en-US"/>
          </a:p>
        </p:txBody>
      </p:sp>
      <p:pic>
        <p:nvPicPr>
          <p:cNvPr id="22" name="Picture 21" descr="JSNA-logo-CMYK-2.JPG"/>
          <p:cNvPicPr>
            <a:picLocks noChangeAspect="1"/>
          </p:cNvPicPr>
          <p:nvPr/>
        </p:nvPicPr>
        <p:blipFill>
          <a:blip r:embed="rId4" cstate="print"/>
          <a:stretch>
            <a:fillRect/>
          </a:stretch>
        </p:blipFill>
        <p:spPr>
          <a:xfrm>
            <a:off x="8096272" y="180000"/>
            <a:ext cx="1640429" cy="434705"/>
          </a:xfrm>
          <a:prstGeom prst="rect">
            <a:avLst/>
          </a:prstGeom>
        </p:spPr>
      </p:pic>
      <p:pic>
        <p:nvPicPr>
          <p:cNvPr id="14338" name="Picture 2"/>
          <p:cNvPicPr>
            <a:picLocks noChangeAspect="1" noChangeArrowheads="1"/>
          </p:cNvPicPr>
          <p:nvPr/>
        </p:nvPicPr>
        <p:blipFill>
          <a:blip r:embed="rId5" cstate="print"/>
          <a:srcRect/>
          <a:stretch>
            <a:fillRect/>
          </a:stretch>
        </p:blipFill>
        <p:spPr bwMode="auto">
          <a:xfrm>
            <a:off x="6780714" y="5572140"/>
            <a:ext cx="3020516" cy="857256"/>
          </a:xfrm>
          <a:prstGeom prst="rect">
            <a:avLst/>
          </a:prstGeom>
          <a:noFill/>
          <a:ln w="9525">
            <a:noFill/>
            <a:miter lim="800000"/>
            <a:headEnd/>
            <a:tailEnd/>
          </a:ln>
          <a:effectLst/>
        </p:spPr>
      </p:pic>
      <p:sp>
        <p:nvSpPr>
          <p:cNvPr id="30" name="AutoShape 16"/>
          <p:cNvSpPr>
            <a:spLocks noChangeArrowheads="1"/>
          </p:cNvSpPr>
          <p:nvPr/>
        </p:nvSpPr>
        <p:spPr bwMode="auto">
          <a:xfrm>
            <a:off x="7221157" y="571480"/>
            <a:ext cx="2518189" cy="241279"/>
          </a:xfrm>
          <a:prstGeom prst="flowChartAlternateProcess">
            <a:avLst/>
          </a:prstGeom>
          <a:noFill/>
          <a:ln w="34925">
            <a:noFill/>
            <a:miter lim="800000"/>
            <a:headEnd/>
            <a:tailEnd/>
          </a:ln>
          <a:effectLst/>
        </p:spPr>
        <p:txBody>
          <a:bodyPr lIns="36000" rIns="36000" bIns="46800" anchor="ctr"/>
          <a:lstStyle/>
          <a:p>
            <a:pPr algn="r">
              <a:spcBef>
                <a:spcPct val="20000"/>
              </a:spcBef>
            </a:pPr>
            <a:r>
              <a:rPr lang="en-GB" sz="700" b="1" dirty="0" smtClean="0">
                <a:solidFill>
                  <a:schemeClr val="bg1"/>
                </a:solidFill>
              </a:rPr>
              <a:t>www.jsna.info</a:t>
            </a:r>
            <a:endParaRPr lang="en-GB" sz="700" b="1" dirty="0">
              <a:solidFill>
                <a:schemeClr val="bg1"/>
              </a:solidFill>
            </a:endParaRPr>
          </a:p>
        </p:txBody>
      </p:sp>
      <p:sp>
        <p:nvSpPr>
          <p:cNvPr id="17" name="AutoShape 16"/>
          <p:cNvSpPr>
            <a:spLocks noChangeArrowheads="1"/>
          </p:cNvSpPr>
          <p:nvPr/>
        </p:nvSpPr>
        <p:spPr bwMode="auto">
          <a:xfrm>
            <a:off x="7310454" y="6545308"/>
            <a:ext cx="2518189" cy="241279"/>
          </a:xfrm>
          <a:prstGeom prst="flowChartAlternateProcess">
            <a:avLst/>
          </a:prstGeom>
          <a:solidFill>
            <a:srgbClr val="153755"/>
          </a:solidFill>
          <a:ln w="34925">
            <a:noFill/>
            <a:miter lim="800000"/>
            <a:headEnd/>
            <a:tailEnd/>
          </a:ln>
          <a:effectLst/>
        </p:spPr>
        <p:txBody>
          <a:bodyPr lIns="36000" rIns="36000" bIns="46800" anchor="ctr"/>
          <a:lstStyle/>
          <a:p>
            <a:pPr algn="r">
              <a:spcBef>
                <a:spcPct val="20000"/>
              </a:spcBef>
            </a:pPr>
            <a:r>
              <a:rPr lang="en-GB" sz="600" dirty="0">
                <a:solidFill>
                  <a:schemeClr val="bg1"/>
                </a:solidFill>
              </a:rPr>
              <a:t>© Crown copyright. All rights reserved. </a:t>
            </a:r>
            <a:r>
              <a:rPr lang="en-GB" sz="600" dirty="0" smtClean="0">
                <a:solidFill>
                  <a:schemeClr val="bg1"/>
                </a:solidFill>
              </a:rPr>
              <a:t>(2012)</a:t>
            </a:r>
          </a:p>
          <a:p>
            <a:pPr algn="r">
              <a:spcBef>
                <a:spcPct val="20000"/>
              </a:spcBef>
            </a:pPr>
            <a:r>
              <a:rPr lang="en-GB" sz="600" dirty="0" smtClean="0">
                <a:solidFill>
                  <a:schemeClr val="bg1"/>
                </a:solidFill>
              </a:rPr>
              <a:t>Author: Public Health Intelligence Team</a:t>
            </a:r>
            <a:endParaRPr lang="en-GB" sz="600" dirty="0">
              <a:solidFill>
                <a:schemeClr val="bg1"/>
              </a:solidFill>
            </a:endParaRPr>
          </a:p>
        </p:txBody>
      </p:sp>
      <p:sp>
        <p:nvSpPr>
          <p:cNvPr id="29" name="AutoShape 12"/>
          <p:cNvSpPr>
            <a:spLocks noChangeArrowheads="1"/>
          </p:cNvSpPr>
          <p:nvPr/>
        </p:nvSpPr>
        <p:spPr bwMode="auto">
          <a:xfrm>
            <a:off x="37836" y="71439"/>
            <a:ext cx="7129742" cy="549275"/>
          </a:xfrm>
          <a:prstGeom prst="flowChartAlternateProcess">
            <a:avLst/>
          </a:prstGeom>
          <a:solidFill>
            <a:srgbClr val="153755"/>
          </a:solidFill>
          <a:ln w="34925">
            <a:noFill/>
            <a:miter lim="800000"/>
            <a:headEnd/>
            <a:tailEnd/>
          </a:ln>
          <a:effectLst/>
        </p:spPr>
        <p:txBody>
          <a:bodyPr lIns="540000" anchor="ctr"/>
          <a:lstStyle/>
          <a:p>
            <a:r>
              <a:rPr lang="en-GB" b="1" dirty="0" smtClean="0">
                <a:ln w="0">
                  <a:noFill/>
                </a:ln>
                <a:solidFill>
                  <a:srgbClr val="FFFF00"/>
                </a:solidFill>
                <a:latin typeface="Calibri" pitchFamily="34" charset="0"/>
              </a:rPr>
              <a:t>Physical Activity</a:t>
            </a:r>
          </a:p>
          <a:p>
            <a:r>
              <a:rPr lang="en-GB" sz="1400" dirty="0" smtClean="0">
                <a:solidFill>
                  <a:srgbClr val="DEDEDE"/>
                </a:solidFill>
                <a:latin typeface="Calibri" pitchFamily="34" charset="0"/>
              </a:rPr>
              <a:t>Active People Survey – Participation in sport and active recreation by age</a:t>
            </a:r>
            <a:endParaRPr lang="en-GB" sz="1400" dirty="0">
              <a:solidFill>
                <a:srgbClr val="DEDEDE"/>
              </a:solidFill>
              <a:latin typeface="Calibri" pitchFamily="34" charset="0"/>
            </a:endParaRPr>
          </a:p>
        </p:txBody>
      </p:sp>
      <p:sp>
        <p:nvSpPr>
          <p:cNvPr id="32" name="Text Box 32"/>
          <p:cNvSpPr txBox="1">
            <a:spLocks noChangeArrowheads="1"/>
          </p:cNvSpPr>
          <p:nvPr/>
        </p:nvSpPr>
        <p:spPr bwMode="auto">
          <a:xfrm>
            <a:off x="309530" y="874738"/>
            <a:ext cx="3786214" cy="553998"/>
          </a:xfrm>
          <a:prstGeom prst="rect">
            <a:avLst/>
          </a:prstGeom>
          <a:noFill/>
          <a:ln w="9525">
            <a:noFill/>
            <a:miter lim="800000"/>
            <a:headEnd/>
            <a:tailEnd/>
          </a:ln>
          <a:effectLst/>
        </p:spPr>
        <p:txBody>
          <a:bodyPr wrap="square">
            <a:spAutoFit/>
          </a:bodyPr>
          <a:lstStyle/>
          <a:p>
            <a:r>
              <a:rPr lang="en-GB" sz="1000" b="1" dirty="0" smtClean="0">
                <a:solidFill>
                  <a:srgbClr val="153755"/>
                </a:solidFill>
                <a:latin typeface="Calibri" pitchFamily="34" charset="0"/>
              </a:rPr>
              <a:t>Proportion of adults who participate in 30 minutes of moderate intensity sport or active recreation at least 3 times per week by age (2010/11)</a:t>
            </a:r>
            <a:endParaRPr lang="en-GB" sz="1000" b="1" dirty="0">
              <a:solidFill>
                <a:srgbClr val="153755"/>
              </a:solidFill>
              <a:latin typeface="Calibri" pitchFamily="34" charset="0"/>
            </a:endParaRPr>
          </a:p>
        </p:txBody>
      </p:sp>
      <p:sp>
        <p:nvSpPr>
          <p:cNvPr id="42" name="AutoShape 10"/>
          <p:cNvSpPr>
            <a:spLocks noChangeArrowheads="1"/>
          </p:cNvSpPr>
          <p:nvPr/>
        </p:nvSpPr>
        <p:spPr bwMode="auto">
          <a:xfrm rot="10800000" flipV="1">
            <a:off x="37834" y="6526211"/>
            <a:ext cx="5915298" cy="260374"/>
          </a:xfrm>
          <a:prstGeom prst="flowChartAlternateProcess">
            <a:avLst/>
          </a:prstGeom>
          <a:solidFill>
            <a:srgbClr val="153755"/>
          </a:solidFill>
          <a:ln w="34925">
            <a:noFill/>
            <a:miter lim="800000"/>
            <a:headEnd/>
            <a:tailEnd/>
          </a:ln>
          <a:effectLst/>
        </p:spPr>
        <p:txBody>
          <a:bodyPr anchor="ctr"/>
          <a:lstStyle/>
          <a:p>
            <a:r>
              <a:rPr lang="en-GB" sz="800" dirty="0" smtClean="0">
                <a:solidFill>
                  <a:srgbClr val="DEDEDE"/>
                </a:solidFill>
                <a:latin typeface="Calibri" pitchFamily="34" charset="0"/>
              </a:rPr>
              <a:t>Source: Active People Survey 5 </a:t>
            </a:r>
          </a:p>
        </p:txBody>
      </p:sp>
      <p:sp>
        <p:nvSpPr>
          <p:cNvPr id="18" name="Rectangle 17"/>
          <p:cNvSpPr/>
          <p:nvPr/>
        </p:nvSpPr>
        <p:spPr>
          <a:xfrm>
            <a:off x="6596074" y="4643446"/>
            <a:ext cx="3214710" cy="509590"/>
          </a:xfrm>
          <a:prstGeom prst="rect">
            <a:avLst/>
          </a:prstGeom>
          <a:solidFill>
            <a:srgbClr val="DEDEDE"/>
          </a:solidFill>
          <a:ln w="3175">
            <a:solidFill>
              <a:srgbClr val="27517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200" b="1" dirty="0" smtClean="0">
              <a:solidFill>
                <a:schemeClr val="bg1"/>
              </a:solidFill>
              <a:latin typeface="Calibri" pitchFamily="34" charset="0"/>
            </a:endParaRPr>
          </a:p>
        </p:txBody>
      </p:sp>
      <p:sp>
        <p:nvSpPr>
          <p:cNvPr id="19" name="Rectangle 18"/>
          <p:cNvSpPr/>
          <p:nvPr/>
        </p:nvSpPr>
        <p:spPr>
          <a:xfrm>
            <a:off x="6596074" y="4500570"/>
            <a:ext cx="3214710" cy="214314"/>
          </a:xfrm>
          <a:prstGeom prst="rect">
            <a:avLst/>
          </a:prstGeom>
          <a:solidFill>
            <a:srgbClr val="275172"/>
          </a:solidFill>
          <a:ln w="3175">
            <a:solidFill>
              <a:srgbClr val="27517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200" b="1" dirty="0" smtClean="0">
                <a:solidFill>
                  <a:schemeClr val="bg1"/>
                </a:solidFill>
                <a:latin typeface="Calibri" pitchFamily="34" charset="0"/>
              </a:rPr>
              <a:t>Useful Links</a:t>
            </a:r>
          </a:p>
        </p:txBody>
      </p:sp>
      <p:graphicFrame>
        <p:nvGraphicFramePr>
          <p:cNvPr id="20" name="Group 19"/>
          <p:cNvGraphicFramePr>
            <a:graphicFrameLocks noGrp="1"/>
          </p:cNvGraphicFramePr>
          <p:nvPr/>
        </p:nvGraphicFramePr>
        <p:xfrm>
          <a:off x="6667512" y="4786322"/>
          <a:ext cx="3000396" cy="280132"/>
        </p:xfrm>
        <a:graphic>
          <a:graphicData uri="http://schemas.openxmlformats.org/drawingml/2006/table">
            <a:tbl>
              <a:tblPr/>
              <a:tblGrid>
                <a:gridCol w="3000396"/>
              </a:tblGrid>
              <a:tr h="140628">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800" b="1" i="0" u="none" strike="noStrike" cap="none" normalizeH="0" baseline="0" dirty="0" smtClean="0">
                          <a:ln>
                            <a:noFill/>
                          </a:ln>
                          <a:solidFill>
                            <a:srgbClr val="254061"/>
                          </a:solidFill>
                          <a:effectLst/>
                          <a:latin typeface="Calibri" pitchFamily="34" charset="0"/>
                        </a:rPr>
                        <a:t>Active People Survey:</a:t>
                      </a:r>
                    </a:p>
                  </a:txBody>
                  <a:tcPr marL="108000" marR="99060" marT="0" marB="0" horzOverflow="overflow">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139504">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800" b="1" i="0" u="none" strike="noStrike" kern="1200" cap="none" normalizeH="0" baseline="0" dirty="0" smtClean="0">
                          <a:ln>
                            <a:noFill/>
                          </a:ln>
                          <a:solidFill>
                            <a:srgbClr val="DEDEDE"/>
                          </a:solidFill>
                          <a:effectLst/>
                          <a:latin typeface="Calibri" pitchFamily="34" charset="0"/>
                          <a:ea typeface="+mn-ea"/>
                          <a:cs typeface="+mn-cs"/>
                          <a:hlinkClick r:id="rId6"/>
                        </a:rPr>
                        <a:t>www.sportengland.org</a:t>
                      </a:r>
                      <a:endParaRPr kumimoji="0" lang="en-GB" sz="800" b="1" i="0" u="none" strike="noStrike" kern="1200" cap="none" normalizeH="0" baseline="0" dirty="0" smtClean="0">
                        <a:ln>
                          <a:noFill/>
                        </a:ln>
                        <a:solidFill>
                          <a:srgbClr val="DEDEDE"/>
                        </a:solidFill>
                        <a:effectLst/>
                        <a:latin typeface="Calibri" pitchFamily="34" charset="0"/>
                        <a:ea typeface="+mn-ea"/>
                        <a:cs typeface="+mn-cs"/>
                        <a:hlinkClick r:id="rId7"/>
                      </a:endParaRPr>
                    </a:p>
                  </a:txBody>
                  <a:tcPr marL="108000" marR="99060" marT="0" marB="0" horzOverflow="overflow">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a:blip r:embed="rId3" cstate="print"/>
          <a:srcRect/>
          <a:stretch>
            <a:fillRect/>
          </a:stretch>
        </p:blipFill>
        <p:spPr bwMode="auto">
          <a:xfrm>
            <a:off x="380968" y="1271281"/>
            <a:ext cx="5592955" cy="3657917"/>
          </a:xfrm>
          <a:prstGeom prst="rect">
            <a:avLst/>
          </a:prstGeom>
          <a:noFill/>
          <a:ln w="9525">
            <a:noFill/>
            <a:miter lim="800000"/>
            <a:headEnd/>
            <a:tailEnd/>
          </a:ln>
          <a:effectLst/>
        </p:spPr>
      </p:pic>
      <p:sp>
        <p:nvSpPr>
          <p:cNvPr id="23" name="Rectangle 22"/>
          <p:cNvSpPr/>
          <p:nvPr/>
        </p:nvSpPr>
        <p:spPr>
          <a:xfrm>
            <a:off x="6596074" y="928670"/>
            <a:ext cx="3214710" cy="3714776"/>
          </a:xfrm>
          <a:prstGeom prst="rect">
            <a:avLst/>
          </a:prstGeom>
          <a:solidFill>
            <a:srgbClr val="DEDEDE"/>
          </a:solidFill>
          <a:ln w="3175">
            <a:solidFill>
              <a:srgbClr val="27517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400" b="1" dirty="0">
                <a:solidFill>
                  <a:srgbClr val="153755"/>
                </a:solidFill>
                <a:latin typeface="Calibri" pitchFamily="34" charset="0"/>
              </a:rPr>
              <a:t>Comments</a:t>
            </a:r>
          </a:p>
          <a:p>
            <a:endParaRPr lang="en-GB" sz="800" dirty="0" smtClean="0">
              <a:solidFill>
                <a:srgbClr val="153755"/>
              </a:solidFill>
              <a:latin typeface="Calibri" pitchFamily="34" charset="0"/>
            </a:endParaRPr>
          </a:p>
          <a:p>
            <a:r>
              <a:rPr lang="en-GB" sz="1200" dirty="0" smtClean="0">
                <a:solidFill>
                  <a:srgbClr val="153755"/>
                </a:solidFill>
                <a:latin typeface="Calibri" pitchFamily="34" charset="0"/>
              </a:rPr>
              <a:t>• Results from the Active People Survey show that men are more likely to play sport or be physically active than women. </a:t>
            </a: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a:p>
            <a:r>
              <a:rPr lang="en-GB" sz="1200" dirty="0" smtClean="0">
                <a:solidFill>
                  <a:srgbClr val="153755"/>
                </a:solidFill>
                <a:latin typeface="Calibri" pitchFamily="34" charset="0"/>
              </a:rPr>
              <a:t>• Just under a third of men resident in in the tri-borough area participate in 30 minutes of moderate intensity sport or active recreation 3 times per week. Amongst women the figure is just under one in four.</a:t>
            </a: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p:txBody>
      </p:sp>
      <p:sp>
        <p:nvSpPr>
          <p:cNvPr id="13314" name="Rectangle 2"/>
          <p:cNvSpPr>
            <a:spLocks noChangeArrowheads="1"/>
          </p:cNvSpPr>
          <p:nvPr/>
        </p:nvSpPr>
        <p:spPr bwMode="auto">
          <a:xfrm>
            <a:off x="-36" y="0"/>
            <a:ext cx="9900000" cy="6858000"/>
          </a:xfrm>
          <a:prstGeom prst="rect">
            <a:avLst/>
          </a:prstGeom>
          <a:noFill/>
          <a:ln w="9525">
            <a:solidFill>
              <a:srgbClr val="153755"/>
            </a:solidFill>
            <a:miter lim="800000"/>
            <a:headEnd/>
            <a:tailEnd/>
          </a:ln>
          <a:effectLst/>
        </p:spPr>
        <p:txBody>
          <a:bodyPr wrap="none" anchor="ctr"/>
          <a:lstStyle/>
          <a:p>
            <a:endParaRPr lang="en-GB"/>
          </a:p>
        </p:txBody>
      </p:sp>
      <p:sp>
        <p:nvSpPr>
          <p:cNvPr id="13319" name="Rectangle 7"/>
          <p:cNvSpPr>
            <a:spLocks noChangeArrowheads="1"/>
          </p:cNvSpPr>
          <p:nvPr/>
        </p:nvSpPr>
        <p:spPr bwMode="auto">
          <a:xfrm>
            <a:off x="0" y="6453188"/>
            <a:ext cx="9906000" cy="404812"/>
          </a:xfrm>
          <a:prstGeom prst="rect">
            <a:avLst/>
          </a:prstGeom>
          <a:solidFill>
            <a:srgbClr val="153755"/>
          </a:solidFill>
          <a:ln w="9525">
            <a:noFill/>
            <a:miter lim="800000"/>
            <a:headEnd/>
            <a:tailEnd/>
          </a:ln>
          <a:effectLst/>
        </p:spPr>
        <p:txBody>
          <a:bodyPr wrap="none" anchor="ctr"/>
          <a:lstStyle/>
          <a:p>
            <a:pPr algn="ctr"/>
            <a:endParaRPr lang="en-US"/>
          </a:p>
        </p:txBody>
      </p:sp>
      <p:sp>
        <p:nvSpPr>
          <p:cNvPr id="13323" name="Rectangle 11"/>
          <p:cNvSpPr>
            <a:spLocks noChangeArrowheads="1"/>
          </p:cNvSpPr>
          <p:nvPr/>
        </p:nvSpPr>
        <p:spPr bwMode="auto">
          <a:xfrm>
            <a:off x="0" y="1"/>
            <a:ext cx="9906000" cy="765175"/>
          </a:xfrm>
          <a:prstGeom prst="rect">
            <a:avLst/>
          </a:prstGeom>
          <a:solidFill>
            <a:srgbClr val="153755"/>
          </a:solidFill>
          <a:ln w="9525">
            <a:noFill/>
            <a:miter lim="800000"/>
            <a:headEnd/>
            <a:tailEnd/>
          </a:ln>
          <a:effectLst/>
        </p:spPr>
        <p:txBody>
          <a:bodyPr wrap="none" anchor="ctr"/>
          <a:lstStyle/>
          <a:p>
            <a:pPr algn="ctr"/>
            <a:endParaRPr lang="en-US"/>
          </a:p>
        </p:txBody>
      </p:sp>
      <p:pic>
        <p:nvPicPr>
          <p:cNvPr id="22" name="Picture 21" descr="JSNA-logo-CMYK-2.JPG"/>
          <p:cNvPicPr>
            <a:picLocks noChangeAspect="1"/>
          </p:cNvPicPr>
          <p:nvPr/>
        </p:nvPicPr>
        <p:blipFill>
          <a:blip r:embed="rId4" cstate="print"/>
          <a:stretch>
            <a:fillRect/>
          </a:stretch>
        </p:blipFill>
        <p:spPr>
          <a:xfrm>
            <a:off x="8096272" y="180000"/>
            <a:ext cx="1640429" cy="434705"/>
          </a:xfrm>
          <a:prstGeom prst="rect">
            <a:avLst/>
          </a:prstGeom>
        </p:spPr>
      </p:pic>
      <p:pic>
        <p:nvPicPr>
          <p:cNvPr id="14338" name="Picture 2"/>
          <p:cNvPicPr>
            <a:picLocks noChangeAspect="1" noChangeArrowheads="1"/>
          </p:cNvPicPr>
          <p:nvPr/>
        </p:nvPicPr>
        <p:blipFill>
          <a:blip r:embed="rId5" cstate="print"/>
          <a:srcRect/>
          <a:stretch>
            <a:fillRect/>
          </a:stretch>
        </p:blipFill>
        <p:spPr bwMode="auto">
          <a:xfrm>
            <a:off x="6780714" y="5572140"/>
            <a:ext cx="3020516" cy="857256"/>
          </a:xfrm>
          <a:prstGeom prst="rect">
            <a:avLst/>
          </a:prstGeom>
          <a:noFill/>
          <a:ln w="9525">
            <a:noFill/>
            <a:miter lim="800000"/>
            <a:headEnd/>
            <a:tailEnd/>
          </a:ln>
          <a:effectLst/>
        </p:spPr>
      </p:pic>
      <p:sp>
        <p:nvSpPr>
          <p:cNvPr id="30" name="AutoShape 16"/>
          <p:cNvSpPr>
            <a:spLocks noChangeArrowheads="1"/>
          </p:cNvSpPr>
          <p:nvPr/>
        </p:nvSpPr>
        <p:spPr bwMode="auto">
          <a:xfrm>
            <a:off x="7221157" y="571480"/>
            <a:ext cx="2518189" cy="241279"/>
          </a:xfrm>
          <a:prstGeom prst="flowChartAlternateProcess">
            <a:avLst/>
          </a:prstGeom>
          <a:noFill/>
          <a:ln w="34925">
            <a:noFill/>
            <a:miter lim="800000"/>
            <a:headEnd/>
            <a:tailEnd/>
          </a:ln>
          <a:effectLst/>
        </p:spPr>
        <p:txBody>
          <a:bodyPr lIns="36000" rIns="36000" bIns="46800" anchor="ctr"/>
          <a:lstStyle/>
          <a:p>
            <a:pPr algn="r">
              <a:spcBef>
                <a:spcPct val="20000"/>
              </a:spcBef>
            </a:pPr>
            <a:r>
              <a:rPr lang="en-GB" sz="700" b="1" dirty="0" smtClean="0">
                <a:solidFill>
                  <a:schemeClr val="bg1"/>
                </a:solidFill>
              </a:rPr>
              <a:t>www.jsna.info</a:t>
            </a:r>
            <a:endParaRPr lang="en-GB" sz="700" b="1" dirty="0">
              <a:solidFill>
                <a:schemeClr val="bg1"/>
              </a:solidFill>
            </a:endParaRPr>
          </a:p>
        </p:txBody>
      </p:sp>
      <p:sp>
        <p:nvSpPr>
          <p:cNvPr id="17" name="AutoShape 16"/>
          <p:cNvSpPr>
            <a:spLocks noChangeArrowheads="1"/>
          </p:cNvSpPr>
          <p:nvPr/>
        </p:nvSpPr>
        <p:spPr bwMode="auto">
          <a:xfrm>
            <a:off x="7310454" y="6545308"/>
            <a:ext cx="2518189" cy="241279"/>
          </a:xfrm>
          <a:prstGeom prst="flowChartAlternateProcess">
            <a:avLst/>
          </a:prstGeom>
          <a:solidFill>
            <a:srgbClr val="153755"/>
          </a:solidFill>
          <a:ln w="34925">
            <a:noFill/>
            <a:miter lim="800000"/>
            <a:headEnd/>
            <a:tailEnd/>
          </a:ln>
          <a:effectLst/>
        </p:spPr>
        <p:txBody>
          <a:bodyPr lIns="36000" rIns="36000" bIns="46800" anchor="ctr"/>
          <a:lstStyle/>
          <a:p>
            <a:pPr algn="r">
              <a:spcBef>
                <a:spcPct val="20000"/>
              </a:spcBef>
            </a:pPr>
            <a:r>
              <a:rPr lang="en-GB" sz="600" dirty="0">
                <a:solidFill>
                  <a:schemeClr val="bg1"/>
                </a:solidFill>
              </a:rPr>
              <a:t>© Crown copyright. All rights reserved. </a:t>
            </a:r>
            <a:r>
              <a:rPr lang="en-GB" sz="600" dirty="0" smtClean="0">
                <a:solidFill>
                  <a:schemeClr val="bg1"/>
                </a:solidFill>
              </a:rPr>
              <a:t>(2012)</a:t>
            </a:r>
          </a:p>
          <a:p>
            <a:pPr algn="r">
              <a:spcBef>
                <a:spcPct val="20000"/>
              </a:spcBef>
            </a:pPr>
            <a:r>
              <a:rPr lang="en-GB" sz="600" dirty="0" smtClean="0">
                <a:solidFill>
                  <a:schemeClr val="bg1"/>
                </a:solidFill>
              </a:rPr>
              <a:t>Author: Public Health Intelligence Team</a:t>
            </a:r>
            <a:endParaRPr lang="en-GB" sz="600" dirty="0">
              <a:solidFill>
                <a:schemeClr val="bg1"/>
              </a:solidFill>
            </a:endParaRPr>
          </a:p>
        </p:txBody>
      </p:sp>
      <p:sp>
        <p:nvSpPr>
          <p:cNvPr id="29" name="AutoShape 12"/>
          <p:cNvSpPr>
            <a:spLocks noChangeArrowheads="1"/>
          </p:cNvSpPr>
          <p:nvPr/>
        </p:nvSpPr>
        <p:spPr bwMode="auto">
          <a:xfrm>
            <a:off x="37836" y="71439"/>
            <a:ext cx="7129742" cy="549275"/>
          </a:xfrm>
          <a:prstGeom prst="flowChartAlternateProcess">
            <a:avLst/>
          </a:prstGeom>
          <a:solidFill>
            <a:srgbClr val="153755"/>
          </a:solidFill>
          <a:ln w="34925">
            <a:noFill/>
            <a:miter lim="800000"/>
            <a:headEnd/>
            <a:tailEnd/>
          </a:ln>
          <a:effectLst/>
        </p:spPr>
        <p:txBody>
          <a:bodyPr lIns="540000" anchor="ctr"/>
          <a:lstStyle/>
          <a:p>
            <a:r>
              <a:rPr lang="en-GB" b="1" dirty="0" smtClean="0">
                <a:ln w="0">
                  <a:noFill/>
                </a:ln>
                <a:solidFill>
                  <a:srgbClr val="FFFF00"/>
                </a:solidFill>
                <a:latin typeface="Calibri" pitchFamily="34" charset="0"/>
              </a:rPr>
              <a:t>Physical Activity</a:t>
            </a:r>
          </a:p>
          <a:p>
            <a:r>
              <a:rPr lang="en-GB" sz="1400" dirty="0" smtClean="0">
                <a:solidFill>
                  <a:srgbClr val="DEDEDE"/>
                </a:solidFill>
                <a:latin typeface="Calibri" pitchFamily="34" charset="0"/>
              </a:rPr>
              <a:t>Active People Survey – Participation in sport and active recreation by gender</a:t>
            </a:r>
            <a:endParaRPr lang="en-GB" sz="1400" dirty="0">
              <a:solidFill>
                <a:srgbClr val="DEDEDE"/>
              </a:solidFill>
              <a:latin typeface="Calibri" pitchFamily="34" charset="0"/>
            </a:endParaRPr>
          </a:p>
        </p:txBody>
      </p:sp>
      <p:sp>
        <p:nvSpPr>
          <p:cNvPr id="32" name="Text Box 32"/>
          <p:cNvSpPr txBox="1">
            <a:spLocks noChangeArrowheads="1"/>
          </p:cNvSpPr>
          <p:nvPr/>
        </p:nvSpPr>
        <p:spPr bwMode="auto">
          <a:xfrm>
            <a:off x="309530" y="874738"/>
            <a:ext cx="3714776" cy="553998"/>
          </a:xfrm>
          <a:prstGeom prst="rect">
            <a:avLst/>
          </a:prstGeom>
          <a:noFill/>
          <a:ln w="9525">
            <a:noFill/>
            <a:miter lim="800000"/>
            <a:headEnd/>
            <a:tailEnd/>
          </a:ln>
          <a:effectLst/>
        </p:spPr>
        <p:txBody>
          <a:bodyPr wrap="square">
            <a:spAutoFit/>
          </a:bodyPr>
          <a:lstStyle/>
          <a:p>
            <a:r>
              <a:rPr lang="en-GB" sz="1000" b="1" dirty="0" smtClean="0">
                <a:solidFill>
                  <a:srgbClr val="153755"/>
                </a:solidFill>
                <a:latin typeface="Calibri" pitchFamily="34" charset="0"/>
              </a:rPr>
              <a:t>Proportion of adults aged 16 years or older who participate in 30 minutes of moderate intensity sport or active recreation at least 3 times per week by gender (2010/11)</a:t>
            </a:r>
            <a:endParaRPr lang="en-GB" sz="1000" b="1" dirty="0">
              <a:solidFill>
                <a:srgbClr val="153755"/>
              </a:solidFill>
              <a:latin typeface="Calibri" pitchFamily="34" charset="0"/>
            </a:endParaRPr>
          </a:p>
        </p:txBody>
      </p:sp>
      <p:sp>
        <p:nvSpPr>
          <p:cNvPr id="42" name="AutoShape 10"/>
          <p:cNvSpPr>
            <a:spLocks noChangeArrowheads="1"/>
          </p:cNvSpPr>
          <p:nvPr/>
        </p:nvSpPr>
        <p:spPr bwMode="auto">
          <a:xfrm rot="10800000" flipV="1">
            <a:off x="37834" y="6526211"/>
            <a:ext cx="5915298" cy="260374"/>
          </a:xfrm>
          <a:prstGeom prst="flowChartAlternateProcess">
            <a:avLst/>
          </a:prstGeom>
          <a:solidFill>
            <a:srgbClr val="153755"/>
          </a:solidFill>
          <a:ln w="34925">
            <a:noFill/>
            <a:miter lim="800000"/>
            <a:headEnd/>
            <a:tailEnd/>
          </a:ln>
          <a:effectLst/>
        </p:spPr>
        <p:txBody>
          <a:bodyPr anchor="ctr"/>
          <a:lstStyle/>
          <a:p>
            <a:r>
              <a:rPr lang="en-GB" sz="800" dirty="0" smtClean="0">
                <a:solidFill>
                  <a:srgbClr val="DEDEDE"/>
                </a:solidFill>
                <a:latin typeface="Calibri" pitchFamily="34" charset="0"/>
              </a:rPr>
              <a:t>Source: Active People Survey 5 </a:t>
            </a:r>
          </a:p>
        </p:txBody>
      </p:sp>
      <p:sp>
        <p:nvSpPr>
          <p:cNvPr id="18" name="Rectangle 17"/>
          <p:cNvSpPr/>
          <p:nvPr/>
        </p:nvSpPr>
        <p:spPr>
          <a:xfrm>
            <a:off x="6596074" y="4643446"/>
            <a:ext cx="3214710" cy="509590"/>
          </a:xfrm>
          <a:prstGeom prst="rect">
            <a:avLst/>
          </a:prstGeom>
          <a:solidFill>
            <a:srgbClr val="DEDEDE"/>
          </a:solidFill>
          <a:ln w="3175">
            <a:solidFill>
              <a:srgbClr val="27517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200" b="1" dirty="0" smtClean="0">
              <a:solidFill>
                <a:schemeClr val="bg1"/>
              </a:solidFill>
              <a:latin typeface="Calibri" pitchFamily="34" charset="0"/>
            </a:endParaRPr>
          </a:p>
        </p:txBody>
      </p:sp>
      <p:sp>
        <p:nvSpPr>
          <p:cNvPr id="19" name="Rectangle 18"/>
          <p:cNvSpPr/>
          <p:nvPr/>
        </p:nvSpPr>
        <p:spPr>
          <a:xfrm>
            <a:off x="6596074" y="4500570"/>
            <a:ext cx="3214710" cy="214314"/>
          </a:xfrm>
          <a:prstGeom prst="rect">
            <a:avLst/>
          </a:prstGeom>
          <a:solidFill>
            <a:srgbClr val="275172"/>
          </a:solidFill>
          <a:ln w="3175">
            <a:solidFill>
              <a:srgbClr val="27517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200" b="1" dirty="0" smtClean="0">
                <a:solidFill>
                  <a:schemeClr val="bg1"/>
                </a:solidFill>
                <a:latin typeface="Calibri" pitchFamily="34" charset="0"/>
              </a:rPr>
              <a:t>Useful Links</a:t>
            </a:r>
          </a:p>
        </p:txBody>
      </p:sp>
      <p:graphicFrame>
        <p:nvGraphicFramePr>
          <p:cNvPr id="20" name="Group 19"/>
          <p:cNvGraphicFramePr>
            <a:graphicFrameLocks noGrp="1"/>
          </p:cNvGraphicFramePr>
          <p:nvPr/>
        </p:nvGraphicFramePr>
        <p:xfrm>
          <a:off x="6667512" y="4786322"/>
          <a:ext cx="3000396" cy="280132"/>
        </p:xfrm>
        <a:graphic>
          <a:graphicData uri="http://schemas.openxmlformats.org/drawingml/2006/table">
            <a:tbl>
              <a:tblPr/>
              <a:tblGrid>
                <a:gridCol w="3000396"/>
              </a:tblGrid>
              <a:tr h="140628">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800" b="1" i="0" u="none" strike="noStrike" cap="none" normalizeH="0" baseline="0" dirty="0" smtClean="0">
                          <a:ln>
                            <a:noFill/>
                          </a:ln>
                          <a:solidFill>
                            <a:srgbClr val="254061"/>
                          </a:solidFill>
                          <a:effectLst/>
                          <a:latin typeface="Calibri" pitchFamily="34" charset="0"/>
                        </a:rPr>
                        <a:t>Active People Survey:</a:t>
                      </a:r>
                    </a:p>
                  </a:txBody>
                  <a:tcPr marL="108000" marR="99060" marT="0" marB="0" horzOverflow="overflow">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139504">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800" b="1" i="0" u="none" strike="noStrike" kern="1200" cap="none" normalizeH="0" baseline="0" dirty="0" smtClean="0">
                          <a:ln>
                            <a:noFill/>
                          </a:ln>
                          <a:solidFill>
                            <a:srgbClr val="DEDEDE"/>
                          </a:solidFill>
                          <a:effectLst/>
                          <a:latin typeface="Calibri" pitchFamily="34" charset="0"/>
                          <a:ea typeface="+mn-ea"/>
                          <a:cs typeface="+mn-cs"/>
                          <a:hlinkClick r:id="rId6"/>
                        </a:rPr>
                        <a:t>www.sportengland.org</a:t>
                      </a:r>
                      <a:endParaRPr kumimoji="0" lang="en-GB" sz="800" b="1" i="0" u="none" strike="noStrike" kern="1200" cap="none" normalizeH="0" baseline="0" dirty="0" smtClean="0">
                        <a:ln>
                          <a:noFill/>
                        </a:ln>
                        <a:solidFill>
                          <a:srgbClr val="DEDEDE"/>
                        </a:solidFill>
                        <a:effectLst/>
                        <a:latin typeface="Calibri" pitchFamily="34" charset="0"/>
                        <a:ea typeface="+mn-ea"/>
                        <a:cs typeface="+mn-cs"/>
                        <a:hlinkClick r:id="rId7"/>
                      </a:endParaRPr>
                    </a:p>
                  </a:txBody>
                  <a:tcPr marL="108000" marR="99060" marT="0" marB="0" horzOverflow="overflow">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3" cstate="print"/>
          <a:srcRect/>
          <a:stretch>
            <a:fillRect/>
          </a:stretch>
        </p:blipFill>
        <p:spPr bwMode="auto">
          <a:xfrm>
            <a:off x="309530" y="1500174"/>
            <a:ext cx="5592955" cy="3657917"/>
          </a:xfrm>
          <a:prstGeom prst="rect">
            <a:avLst/>
          </a:prstGeom>
          <a:noFill/>
          <a:ln w="9525">
            <a:noFill/>
            <a:miter lim="800000"/>
            <a:headEnd/>
            <a:tailEnd/>
          </a:ln>
          <a:effectLst/>
        </p:spPr>
      </p:pic>
      <p:sp>
        <p:nvSpPr>
          <p:cNvPr id="23" name="Rectangle 22"/>
          <p:cNvSpPr/>
          <p:nvPr/>
        </p:nvSpPr>
        <p:spPr>
          <a:xfrm>
            <a:off x="6596074" y="928670"/>
            <a:ext cx="3214710" cy="3714776"/>
          </a:xfrm>
          <a:prstGeom prst="rect">
            <a:avLst/>
          </a:prstGeom>
          <a:solidFill>
            <a:srgbClr val="DEDEDE"/>
          </a:solidFill>
          <a:ln w="3175">
            <a:solidFill>
              <a:srgbClr val="27517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400" b="1" dirty="0">
                <a:solidFill>
                  <a:srgbClr val="153755"/>
                </a:solidFill>
                <a:latin typeface="Calibri" pitchFamily="34" charset="0"/>
              </a:rPr>
              <a:t>Comments</a:t>
            </a:r>
          </a:p>
          <a:p>
            <a:endParaRPr lang="en-GB" sz="800" dirty="0" smtClean="0">
              <a:solidFill>
                <a:srgbClr val="153755"/>
              </a:solidFill>
              <a:latin typeface="Calibri" pitchFamily="34" charset="0"/>
            </a:endParaRPr>
          </a:p>
          <a:p>
            <a:r>
              <a:rPr lang="en-GB" sz="1200" dirty="0" smtClean="0">
                <a:solidFill>
                  <a:srgbClr val="153755"/>
                </a:solidFill>
                <a:latin typeface="Calibri" pitchFamily="34" charset="0"/>
              </a:rPr>
              <a:t>• Results from the Active People Survey show that adults from a white ethnicity are more likely to play sport or be physically active than adults from a Black, Minority or Other Ethnic (BME) group. </a:t>
            </a: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a:p>
            <a:r>
              <a:rPr lang="en-GB" sz="1200" dirty="0" smtClean="0">
                <a:solidFill>
                  <a:srgbClr val="153755"/>
                </a:solidFill>
                <a:latin typeface="Calibri" pitchFamily="34" charset="0"/>
              </a:rPr>
              <a:t>• Just over a quarter of white residents in the tri-borough area participate in 30 minutes of moderate intensity sport or active recreation 3 times per week. Amongst BME residents the figure is approximately one fifth.</a:t>
            </a: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p:txBody>
      </p:sp>
      <p:sp>
        <p:nvSpPr>
          <p:cNvPr id="13314" name="Rectangle 2"/>
          <p:cNvSpPr>
            <a:spLocks noChangeArrowheads="1"/>
          </p:cNvSpPr>
          <p:nvPr/>
        </p:nvSpPr>
        <p:spPr bwMode="auto">
          <a:xfrm>
            <a:off x="-36" y="0"/>
            <a:ext cx="9900000" cy="6858000"/>
          </a:xfrm>
          <a:prstGeom prst="rect">
            <a:avLst/>
          </a:prstGeom>
          <a:noFill/>
          <a:ln w="9525">
            <a:solidFill>
              <a:srgbClr val="153755"/>
            </a:solidFill>
            <a:miter lim="800000"/>
            <a:headEnd/>
            <a:tailEnd/>
          </a:ln>
          <a:effectLst/>
        </p:spPr>
        <p:txBody>
          <a:bodyPr wrap="none" anchor="ctr"/>
          <a:lstStyle/>
          <a:p>
            <a:endParaRPr lang="en-GB"/>
          </a:p>
        </p:txBody>
      </p:sp>
      <p:sp>
        <p:nvSpPr>
          <p:cNvPr id="13319" name="Rectangle 7"/>
          <p:cNvSpPr>
            <a:spLocks noChangeArrowheads="1"/>
          </p:cNvSpPr>
          <p:nvPr/>
        </p:nvSpPr>
        <p:spPr bwMode="auto">
          <a:xfrm>
            <a:off x="0" y="6453188"/>
            <a:ext cx="9906000" cy="404812"/>
          </a:xfrm>
          <a:prstGeom prst="rect">
            <a:avLst/>
          </a:prstGeom>
          <a:solidFill>
            <a:srgbClr val="153755"/>
          </a:solidFill>
          <a:ln w="9525">
            <a:noFill/>
            <a:miter lim="800000"/>
            <a:headEnd/>
            <a:tailEnd/>
          </a:ln>
          <a:effectLst/>
        </p:spPr>
        <p:txBody>
          <a:bodyPr wrap="none" anchor="ctr"/>
          <a:lstStyle/>
          <a:p>
            <a:pPr algn="ctr"/>
            <a:endParaRPr lang="en-US"/>
          </a:p>
        </p:txBody>
      </p:sp>
      <p:sp>
        <p:nvSpPr>
          <p:cNvPr id="13323" name="Rectangle 11"/>
          <p:cNvSpPr>
            <a:spLocks noChangeArrowheads="1"/>
          </p:cNvSpPr>
          <p:nvPr/>
        </p:nvSpPr>
        <p:spPr bwMode="auto">
          <a:xfrm>
            <a:off x="0" y="1"/>
            <a:ext cx="9906000" cy="765175"/>
          </a:xfrm>
          <a:prstGeom prst="rect">
            <a:avLst/>
          </a:prstGeom>
          <a:solidFill>
            <a:srgbClr val="153755"/>
          </a:solidFill>
          <a:ln w="9525">
            <a:noFill/>
            <a:miter lim="800000"/>
            <a:headEnd/>
            <a:tailEnd/>
          </a:ln>
          <a:effectLst/>
        </p:spPr>
        <p:txBody>
          <a:bodyPr wrap="none" anchor="ctr"/>
          <a:lstStyle/>
          <a:p>
            <a:pPr algn="ctr"/>
            <a:endParaRPr lang="en-US"/>
          </a:p>
        </p:txBody>
      </p:sp>
      <p:pic>
        <p:nvPicPr>
          <p:cNvPr id="22" name="Picture 21" descr="JSNA-logo-CMYK-2.JPG"/>
          <p:cNvPicPr>
            <a:picLocks noChangeAspect="1"/>
          </p:cNvPicPr>
          <p:nvPr/>
        </p:nvPicPr>
        <p:blipFill>
          <a:blip r:embed="rId4" cstate="print"/>
          <a:stretch>
            <a:fillRect/>
          </a:stretch>
        </p:blipFill>
        <p:spPr>
          <a:xfrm>
            <a:off x="8096272" y="180000"/>
            <a:ext cx="1640429" cy="434705"/>
          </a:xfrm>
          <a:prstGeom prst="rect">
            <a:avLst/>
          </a:prstGeom>
        </p:spPr>
      </p:pic>
      <p:pic>
        <p:nvPicPr>
          <p:cNvPr id="14338" name="Picture 2"/>
          <p:cNvPicPr>
            <a:picLocks noChangeAspect="1" noChangeArrowheads="1"/>
          </p:cNvPicPr>
          <p:nvPr/>
        </p:nvPicPr>
        <p:blipFill>
          <a:blip r:embed="rId5" cstate="print"/>
          <a:srcRect/>
          <a:stretch>
            <a:fillRect/>
          </a:stretch>
        </p:blipFill>
        <p:spPr bwMode="auto">
          <a:xfrm>
            <a:off x="6780714" y="5572140"/>
            <a:ext cx="3020516" cy="857256"/>
          </a:xfrm>
          <a:prstGeom prst="rect">
            <a:avLst/>
          </a:prstGeom>
          <a:noFill/>
          <a:ln w="9525">
            <a:noFill/>
            <a:miter lim="800000"/>
            <a:headEnd/>
            <a:tailEnd/>
          </a:ln>
          <a:effectLst/>
        </p:spPr>
      </p:pic>
      <p:sp>
        <p:nvSpPr>
          <p:cNvPr id="30" name="AutoShape 16"/>
          <p:cNvSpPr>
            <a:spLocks noChangeArrowheads="1"/>
          </p:cNvSpPr>
          <p:nvPr/>
        </p:nvSpPr>
        <p:spPr bwMode="auto">
          <a:xfrm>
            <a:off x="7221157" y="571480"/>
            <a:ext cx="2518189" cy="241279"/>
          </a:xfrm>
          <a:prstGeom prst="flowChartAlternateProcess">
            <a:avLst/>
          </a:prstGeom>
          <a:noFill/>
          <a:ln w="34925">
            <a:noFill/>
            <a:miter lim="800000"/>
            <a:headEnd/>
            <a:tailEnd/>
          </a:ln>
          <a:effectLst/>
        </p:spPr>
        <p:txBody>
          <a:bodyPr lIns="36000" rIns="36000" bIns="46800" anchor="ctr"/>
          <a:lstStyle/>
          <a:p>
            <a:pPr algn="r">
              <a:spcBef>
                <a:spcPct val="20000"/>
              </a:spcBef>
            </a:pPr>
            <a:r>
              <a:rPr lang="en-GB" sz="700" b="1" dirty="0" smtClean="0">
                <a:solidFill>
                  <a:schemeClr val="bg1"/>
                </a:solidFill>
              </a:rPr>
              <a:t>www.jsna.info</a:t>
            </a:r>
            <a:endParaRPr lang="en-GB" sz="700" b="1" dirty="0">
              <a:solidFill>
                <a:schemeClr val="bg1"/>
              </a:solidFill>
            </a:endParaRPr>
          </a:p>
        </p:txBody>
      </p:sp>
      <p:sp>
        <p:nvSpPr>
          <p:cNvPr id="17" name="AutoShape 16"/>
          <p:cNvSpPr>
            <a:spLocks noChangeArrowheads="1"/>
          </p:cNvSpPr>
          <p:nvPr/>
        </p:nvSpPr>
        <p:spPr bwMode="auto">
          <a:xfrm>
            <a:off x="7310454" y="6545308"/>
            <a:ext cx="2518189" cy="241279"/>
          </a:xfrm>
          <a:prstGeom prst="flowChartAlternateProcess">
            <a:avLst/>
          </a:prstGeom>
          <a:solidFill>
            <a:srgbClr val="153755"/>
          </a:solidFill>
          <a:ln w="34925">
            <a:noFill/>
            <a:miter lim="800000"/>
            <a:headEnd/>
            <a:tailEnd/>
          </a:ln>
          <a:effectLst/>
        </p:spPr>
        <p:txBody>
          <a:bodyPr lIns="36000" rIns="36000" bIns="46800" anchor="ctr"/>
          <a:lstStyle/>
          <a:p>
            <a:pPr algn="r">
              <a:spcBef>
                <a:spcPct val="20000"/>
              </a:spcBef>
            </a:pPr>
            <a:r>
              <a:rPr lang="en-GB" sz="600" dirty="0">
                <a:solidFill>
                  <a:schemeClr val="bg1"/>
                </a:solidFill>
              </a:rPr>
              <a:t>© Crown copyright. All rights reserved. </a:t>
            </a:r>
            <a:r>
              <a:rPr lang="en-GB" sz="600" dirty="0" smtClean="0">
                <a:solidFill>
                  <a:schemeClr val="bg1"/>
                </a:solidFill>
              </a:rPr>
              <a:t>(2012)</a:t>
            </a:r>
          </a:p>
          <a:p>
            <a:pPr algn="r">
              <a:spcBef>
                <a:spcPct val="20000"/>
              </a:spcBef>
            </a:pPr>
            <a:r>
              <a:rPr lang="en-GB" sz="600" dirty="0" smtClean="0">
                <a:solidFill>
                  <a:schemeClr val="bg1"/>
                </a:solidFill>
              </a:rPr>
              <a:t>Author: Public Health Intelligence Team</a:t>
            </a:r>
            <a:endParaRPr lang="en-GB" sz="600" dirty="0">
              <a:solidFill>
                <a:schemeClr val="bg1"/>
              </a:solidFill>
            </a:endParaRPr>
          </a:p>
        </p:txBody>
      </p:sp>
      <p:sp>
        <p:nvSpPr>
          <p:cNvPr id="29" name="AutoShape 12"/>
          <p:cNvSpPr>
            <a:spLocks noChangeArrowheads="1"/>
          </p:cNvSpPr>
          <p:nvPr/>
        </p:nvSpPr>
        <p:spPr bwMode="auto">
          <a:xfrm>
            <a:off x="37836" y="71439"/>
            <a:ext cx="7129742" cy="549275"/>
          </a:xfrm>
          <a:prstGeom prst="flowChartAlternateProcess">
            <a:avLst/>
          </a:prstGeom>
          <a:solidFill>
            <a:srgbClr val="153755"/>
          </a:solidFill>
          <a:ln w="34925">
            <a:noFill/>
            <a:miter lim="800000"/>
            <a:headEnd/>
            <a:tailEnd/>
          </a:ln>
          <a:effectLst/>
        </p:spPr>
        <p:txBody>
          <a:bodyPr lIns="540000" anchor="ctr"/>
          <a:lstStyle/>
          <a:p>
            <a:r>
              <a:rPr lang="en-GB" b="1" dirty="0" smtClean="0">
                <a:ln w="0">
                  <a:noFill/>
                </a:ln>
                <a:solidFill>
                  <a:srgbClr val="FFFF00"/>
                </a:solidFill>
                <a:latin typeface="Calibri" pitchFamily="34" charset="0"/>
              </a:rPr>
              <a:t>Physical Activity</a:t>
            </a:r>
          </a:p>
          <a:p>
            <a:r>
              <a:rPr lang="en-GB" sz="1400" dirty="0" smtClean="0">
                <a:solidFill>
                  <a:srgbClr val="DEDEDE"/>
                </a:solidFill>
                <a:latin typeface="Calibri" pitchFamily="34" charset="0"/>
              </a:rPr>
              <a:t>Active People Survey – Participation in sport and active recreation by ethnicity</a:t>
            </a:r>
            <a:endParaRPr lang="en-GB" sz="1400" dirty="0">
              <a:solidFill>
                <a:srgbClr val="DEDEDE"/>
              </a:solidFill>
              <a:latin typeface="Calibri" pitchFamily="34" charset="0"/>
            </a:endParaRPr>
          </a:p>
        </p:txBody>
      </p:sp>
      <p:sp>
        <p:nvSpPr>
          <p:cNvPr id="32" name="Text Box 32"/>
          <p:cNvSpPr txBox="1">
            <a:spLocks noChangeArrowheads="1"/>
          </p:cNvSpPr>
          <p:nvPr/>
        </p:nvSpPr>
        <p:spPr bwMode="auto">
          <a:xfrm>
            <a:off x="309530" y="874738"/>
            <a:ext cx="3714776" cy="553998"/>
          </a:xfrm>
          <a:prstGeom prst="rect">
            <a:avLst/>
          </a:prstGeom>
          <a:noFill/>
          <a:ln w="9525">
            <a:noFill/>
            <a:miter lim="800000"/>
            <a:headEnd/>
            <a:tailEnd/>
          </a:ln>
          <a:effectLst/>
        </p:spPr>
        <p:txBody>
          <a:bodyPr wrap="square">
            <a:spAutoFit/>
          </a:bodyPr>
          <a:lstStyle/>
          <a:p>
            <a:r>
              <a:rPr lang="en-GB" sz="1000" b="1" dirty="0" smtClean="0">
                <a:solidFill>
                  <a:srgbClr val="153755"/>
                </a:solidFill>
                <a:latin typeface="Calibri" pitchFamily="34" charset="0"/>
              </a:rPr>
              <a:t>Proportion of adults aged 16 years or older who participate in 30 minutes of moderate intensity sport or active recreation at least 3 times per week by ethnicity (2010/11)</a:t>
            </a:r>
            <a:endParaRPr lang="en-GB" sz="1000" b="1" dirty="0">
              <a:solidFill>
                <a:srgbClr val="153755"/>
              </a:solidFill>
              <a:latin typeface="Calibri" pitchFamily="34" charset="0"/>
            </a:endParaRPr>
          </a:p>
        </p:txBody>
      </p:sp>
      <p:sp>
        <p:nvSpPr>
          <p:cNvPr id="42" name="AutoShape 10"/>
          <p:cNvSpPr>
            <a:spLocks noChangeArrowheads="1"/>
          </p:cNvSpPr>
          <p:nvPr/>
        </p:nvSpPr>
        <p:spPr bwMode="auto">
          <a:xfrm rot="10800000" flipV="1">
            <a:off x="37834" y="6526211"/>
            <a:ext cx="5915298" cy="260374"/>
          </a:xfrm>
          <a:prstGeom prst="flowChartAlternateProcess">
            <a:avLst/>
          </a:prstGeom>
          <a:solidFill>
            <a:srgbClr val="153755"/>
          </a:solidFill>
          <a:ln w="34925">
            <a:noFill/>
            <a:miter lim="800000"/>
            <a:headEnd/>
            <a:tailEnd/>
          </a:ln>
          <a:effectLst/>
        </p:spPr>
        <p:txBody>
          <a:bodyPr anchor="ctr"/>
          <a:lstStyle/>
          <a:p>
            <a:r>
              <a:rPr lang="en-GB" sz="800" dirty="0" smtClean="0">
                <a:solidFill>
                  <a:srgbClr val="DEDEDE"/>
                </a:solidFill>
                <a:latin typeface="Calibri" pitchFamily="34" charset="0"/>
              </a:rPr>
              <a:t>Source: Active People Survey 5 </a:t>
            </a:r>
          </a:p>
        </p:txBody>
      </p:sp>
      <p:sp>
        <p:nvSpPr>
          <p:cNvPr id="18" name="Rectangle 17"/>
          <p:cNvSpPr/>
          <p:nvPr/>
        </p:nvSpPr>
        <p:spPr>
          <a:xfrm>
            <a:off x="6596074" y="4643446"/>
            <a:ext cx="3214710" cy="509590"/>
          </a:xfrm>
          <a:prstGeom prst="rect">
            <a:avLst/>
          </a:prstGeom>
          <a:solidFill>
            <a:srgbClr val="DEDEDE"/>
          </a:solidFill>
          <a:ln w="3175">
            <a:solidFill>
              <a:srgbClr val="27517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200" b="1" dirty="0" smtClean="0">
              <a:solidFill>
                <a:schemeClr val="bg1"/>
              </a:solidFill>
              <a:latin typeface="Calibri" pitchFamily="34" charset="0"/>
            </a:endParaRPr>
          </a:p>
        </p:txBody>
      </p:sp>
      <p:sp>
        <p:nvSpPr>
          <p:cNvPr id="19" name="Rectangle 18"/>
          <p:cNvSpPr/>
          <p:nvPr/>
        </p:nvSpPr>
        <p:spPr>
          <a:xfrm>
            <a:off x="6596074" y="4500570"/>
            <a:ext cx="3214710" cy="214314"/>
          </a:xfrm>
          <a:prstGeom prst="rect">
            <a:avLst/>
          </a:prstGeom>
          <a:solidFill>
            <a:srgbClr val="275172"/>
          </a:solidFill>
          <a:ln w="3175">
            <a:solidFill>
              <a:srgbClr val="27517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200" b="1" dirty="0" smtClean="0">
                <a:solidFill>
                  <a:schemeClr val="bg1"/>
                </a:solidFill>
                <a:latin typeface="Calibri" pitchFamily="34" charset="0"/>
              </a:rPr>
              <a:t>Useful Links</a:t>
            </a:r>
          </a:p>
        </p:txBody>
      </p:sp>
      <p:graphicFrame>
        <p:nvGraphicFramePr>
          <p:cNvPr id="20" name="Group 19"/>
          <p:cNvGraphicFramePr>
            <a:graphicFrameLocks noGrp="1"/>
          </p:cNvGraphicFramePr>
          <p:nvPr/>
        </p:nvGraphicFramePr>
        <p:xfrm>
          <a:off x="6667512" y="4786322"/>
          <a:ext cx="3000396" cy="280132"/>
        </p:xfrm>
        <a:graphic>
          <a:graphicData uri="http://schemas.openxmlformats.org/drawingml/2006/table">
            <a:tbl>
              <a:tblPr/>
              <a:tblGrid>
                <a:gridCol w="3000396"/>
              </a:tblGrid>
              <a:tr h="140628">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800" b="1" i="0" u="none" strike="noStrike" cap="none" normalizeH="0" baseline="0" dirty="0" smtClean="0">
                          <a:ln>
                            <a:noFill/>
                          </a:ln>
                          <a:solidFill>
                            <a:srgbClr val="254061"/>
                          </a:solidFill>
                          <a:effectLst/>
                          <a:latin typeface="Calibri" pitchFamily="34" charset="0"/>
                        </a:rPr>
                        <a:t>Active People Survey:</a:t>
                      </a:r>
                    </a:p>
                  </a:txBody>
                  <a:tcPr marL="108000" marR="99060" marT="0" marB="0" horzOverflow="overflow">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139504">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800" b="1" i="0" u="none" strike="noStrike" kern="1200" cap="none" normalizeH="0" baseline="0" dirty="0" smtClean="0">
                          <a:ln>
                            <a:noFill/>
                          </a:ln>
                          <a:solidFill>
                            <a:srgbClr val="DEDEDE"/>
                          </a:solidFill>
                          <a:effectLst/>
                          <a:latin typeface="Calibri" pitchFamily="34" charset="0"/>
                          <a:ea typeface="+mn-ea"/>
                          <a:cs typeface="+mn-cs"/>
                          <a:hlinkClick r:id="rId6"/>
                        </a:rPr>
                        <a:t>www.sportengland.org</a:t>
                      </a:r>
                      <a:endParaRPr kumimoji="0" lang="en-GB" sz="800" b="1" i="0" u="none" strike="noStrike" kern="1200" cap="none" normalizeH="0" baseline="0" dirty="0" smtClean="0">
                        <a:ln>
                          <a:noFill/>
                        </a:ln>
                        <a:solidFill>
                          <a:srgbClr val="DEDEDE"/>
                        </a:solidFill>
                        <a:effectLst/>
                        <a:latin typeface="Calibri" pitchFamily="34" charset="0"/>
                        <a:ea typeface="+mn-ea"/>
                        <a:cs typeface="+mn-cs"/>
                        <a:hlinkClick r:id="rId7"/>
                      </a:endParaRPr>
                    </a:p>
                  </a:txBody>
                  <a:tcPr marL="108000" marR="99060" marT="0" marB="0" horzOverflow="overflow">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p:cNvPicPr>
            <a:picLocks noChangeAspect="1" noChangeArrowheads="1"/>
          </p:cNvPicPr>
          <p:nvPr/>
        </p:nvPicPr>
        <p:blipFill>
          <a:blip r:embed="rId3" cstate="print"/>
          <a:srcRect/>
          <a:stretch>
            <a:fillRect/>
          </a:stretch>
        </p:blipFill>
        <p:spPr bwMode="auto">
          <a:xfrm>
            <a:off x="309530" y="1071546"/>
            <a:ext cx="5592955" cy="3657917"/>
          </a:xfrm>
          <a:prstGeom prst="rect">
            <a:avLst/>
          </a:prstGeom>
          <a:noFill/>
          <a:ln w="9525">
            <a:noFill/>
            <a:miter lim="800000"/>
            <a:headEnd/>
            <a:tailEnd/>
          </a:ln>
          <a:effectLst/>
        </p:spPr>
      </p:pic>
      <p:sp>
        <p:nvSpPr>
          <p:cNvPr id="23" name="Rectangle 22"/>
          <p:cNvSpPr/>
          <p:nvPr/>
        </p:nvSpPr>
        <p:spPr>
          <a:xfrm>
            <a:off x="6596074" y="928670"/>
            <a:ext cx="3214710" cy="3714776"/>
          </a:xfrm>
          <a:prstGeom prst="rect">
            <a:avLst/>
          </a:prstGeom>
          <a:solidFill>
            <a:srgbClr val="DEDEDE"/>
          </a:solidFill>
          <a:ln w="3175">
            <a:solidFill>
              <a:srgbClr val="27517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400" b="1" dirty="0">
                <a:solidFill>
                  <a:srgbClr val="153755"/>
                </a:solidFill>
                <a:latin typeface="Calibri" pitchFamily="34" charset="0"/>
              </a:rPr>
              <a:t>Comments</a:t>
            </a:r>
          </a:p>
          <a:p>
            <a:endParaRPr lang="en-GB" sz="800" dirty="0" smtClean="0">
              <a:solidFill>
                <a:srgbClr val="153755"/>
              </a:solidFill>
              <a:latin typeface="Calibri" pitchFamily="34" charset="0"/>
            </a:endParaRPr>
          </a:p>
          <a:p>
            <a:r>
              <a:rPr lang="en-GB" sz="1200" dirty="0" smtClean="0">
                <a:solidFill>
                  <a:srgbClr val="153755"/>
                </a:solidFill>
                <a:latin typeface="Calibri" pitchFamily="34" charset="0"/>
              </a:rPr>
              <a:t>• Results from the Active People Survey show that people without a limiting long term illness (LLTI) are considerably more likely to play sport or be physically active than adults with an LLTI. </a:t>
            </a: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a:p>
            <a:r>
              <a:rPr lang="en-GB" sz="1200" dirty="0" smtClean="0">
                <a:solidFill>
                  <a:srgbClr val="153755"/>
                </a:solidFill>
                <a:latin typeface="Calibri" pitchFamily="34" charset="0"/>
              </a:rPr>
              <a:t>• Just over a quarter of residents without an LLTI living in the tri-borough area participate in 30 minutes of moderate intensity sport or active recreation 3 times per week. For residents with an LLTI the figure drops to just over one in ten.</a:t>
            </a: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a:p>
            <a:endParaRPr lang="en-GB" sz="1200" dirty="0" smtClean="0">
              <a:solidFill>
                <a:srgbClr val="153755"/>
              </a:solidFill>
              <a:latin typeface="Calibri" pitchFamily="34" charset="0"/>
            </a:endParaRPr>
          </a:p>
        </p:txBody>
      </p:sp>
      <p:sp>
        <p:nvSpPr>
          <p:cNvPr id="13314" name="Rectangle 2"/>
          <p:cNvSpPr>
            <a:spLocks noChangeArrowheads="1"/>
          </p:cNvSpPr>
          <p:nvPr/>
        </p:nvSpPr>
        <p:spPr bwMode="auto">
          <a:xfrm>
            <a:off x="-36" y="0"/>
            <a:ext cx="9900000" cy="6858000"/>
          </a:xfrm>
          <a:prstGeom prst="rect">
            <a:avLst/>
          </a:prstGeom>
          <a:noFill/>
          <a:ln w="9525">
            <a:solidFill>
              <a:srgbClr val="153755"/>
            </a:solidFill>
            <a:miter lim="800000"/>
            <a:headEnd/>
            <a:tailEnd/>
          </a:ln>
          <a:effectLst/>
        </p:spPr>
        <p:txBody>
          <a:bodyPr wrap="none" anchor="ctr"/>
          <a:lstStyle/>
          <a:p>
            <a:endParaRPr lang="en-GB"/>
          </a:p>
        </p:txBody>
      </p:sp>
      <p:sp>
        <p:nvSpPr>
          <p:cNvPr id="13319" name="Rectangle 7"/>
          <p:cNvSpPr>
            <a:spLocks noChangeArrowheads="1"/>
          </p:cNvSpPr>
          <p:nvPr/>
        </p:nvSpPr>
        <p:spPr bwMode="auto">
          <a:xfrm>
            <a:off x="0" y="6453188"/>
            <a:ext cx="9906000" cy="404812"/>
          </a:xfrm>
          <a:prstGeom prst="rect">
            <a:avLst/>
          </a:prstGeom>
          <a:solidFill>
            <a:srgbClr val="153755"/>
          </a:solidFill>
          <a:ln w="9525">
            <a:noFill/>
            <a:miter lim="800000"/>
            <a:headEnd/>
            <a:tailEnd/>
          </a:ln>
          <a:effectLst/>
        </p:spPr>
        <p:txBody>
          <a:bodyPr wrap="none" anchor="ctr"/>
          <a:lstStyle/>
          <a:p>
            <a:pPr algn="ctr"/>
            <a:endParaRPr lang="en-US"/>
          </a:p>
        </p:txBody>
      </p:sp>
      <p:sp>
        <p:nvSpPr>
          <p:cNvPr id="13323" name="Rectangle 11"/>
          <p:cNvSpPr>
            <a:spLocks noChangeArrowheads="1"/>
          </p:cNvSpPr>
          <p:nvPr/>
        </p:nvSpPr>
        <p:spPr bwMode="auto">
          <a:xfrm>
            <a:off x="0" y="1"/>
            <a:ext cx="9906000" cy="765175"/>
          </a:xfrm>
          <a:prstGeom prst="rect">
            <a:avLst/>
          </a:prstGeom>
          <a:solidFill>
            <a:srgbClr val="153755"/>
          </a:solidFill>
          <a:ln w="9525">
            <a:noFill/>
            <a:miter lim="800000"/>
            <a:headEnd/>
            <a:tailEnd/>
          </a:ln>
          <a:effectLst/>
        </p:spPr>
        <p:txBody>
          <a:bodyPr wrap="none" anchor="ctr"/>
          <a:lstStyle/>
          <a:p>
            <a:pPr algn="ctr"/>
            <a:endParaRPr lang="en-US"/>
          </a:p>
        </p:txBody>
      </p:sp>
      <p:pic>
        <p:nvPicPr>
          <p:cNvPr id="22" name="Picture 21" descr="JSNA-logo-CMYK-2.JPG"/>
          <p:cNvPicPr>
            <a:picLocks noChangeAspect="1"/>
          </p:cNvPicPr>
          <p:nvPr/>
        </p:nvPicPr>
        <p:blipFill>
          <a:blip r:embed="rId4" cstate="print"/>
          <a:stretch>
            <a:fillRect/>
          </a:stretch>
        </p:blipFill>
        <p:spPr>
          <a:xfrm>
            <a:off x="8096272" y="180000"/>
            <a:ext cx="1640429" cy="434705"/>
          </a:xfrm>
          <a:prstGeom prst="rect">
            <a:avLst/>
          </a:prstGeom>
        </p:spPr>
      </p:pic>
      <p:pic>
        <p:nvPicPr>
          <p:cNvPr id="14338" name="Picture 2"/>
          <p:cNvPicPr>
            <a:picLocks noChangeAspect="1" noChangeArrowheads="1"/>
          </p:cNvPicPr>
          <p:nvPr/>
        </p:nvPicPr>
        <p:blipFill>
          <a:blip r:embed="rId5" cstate="print"/>
          <a:srcRect/>
          <a:stretch>
            <a:fillRect/>
          </a:stretch>
        </p:blipFill>
        <p:spPr bwMode="auto">
          <a:xfrm>
            <a:off x="6780714" y="5572140"/>
            <a:ext cx="3020516" cy="857256"/>
          </a:xfrm>
          <a:prstGeom prst="rect">
            <a:avLst/>
          </a:prstGeom>
          <a:noFill/>
          <a:ln w="9525">
            <a:noFill/>
            <a:miter lim="800000"/>
            <a:headEnd/>
            <a:tailEnd/>
          </a:ln>
          <a:effectLst/>
        </p:spPr>
      </p:pic>
      <p:sp>
        <p:nvSpPr>
          <p:cNvPr id="30" name="AutoShape 16"/>
          <p:cNvSpPr>
            <a:spLocks noChangeArrowheads="1"/>
          </p:cNvSpPr>
          <p:nvPr/>
        </p:nvSpPr>
        <p:spPr bwMode="auto">
          <a:xfrm>
            <a:off x="7221157" y="571480"/>
            <a:ext cx="2518189" cy="241279"/>
          </a:xfrm>
          <a:prstGeom prst="flowChartAlternateProcess">
            <a:avLst/>
          </a:prstGeom>
          <a:noFill/>
          <a:ln w="34925">
            <a:noFill/>
            <a:miter lim="800000"/>
            <a:headEnd/>
            <a:tailEnd/>
          </a:ln>
          <a:effectLst/>
        </p:spPr>
        <p:txBody>
          <a:bodyPr lIns="36000" rIns="36000" bIns="46800" anchor="ctr"/>
          <a:lstStyle/>
          <a:p>
            <a:pPr algn="r">
              <a:spcBef>
                <a:spcPct val="20000"/>
              </a:spcBef>
            </a:pPr>
            <a:r>
              <a:rPr lang="en-GB" sz="700" b="1" dirty="0" smtClean="0">
                <a:solidFill>
                  <a:schemeClr val="bg1"/>
                </a:solidFill>
              </a:rPr>
              <a:t>www.jsna.info</a:t>
            </a:r>
            <a:endParaRPr lang="en-GB" sz="700" b="1" dirty="0">
              <a:solidFill>
                <a:schemeClr val="bg1"/>
              </a:solidFill>
            </a:endParaRPr>
          </a:p>
        </p:txBody>
      </p:sp>
      <p:sp>
        <p:nvSpPr>
          <p:cNvPr id="17" name="AutoShape 16"/>
          <p:cNvSpPr>
            <a:spLocks noChangeArrowheads="1"/>
          </p:cNvSpPr>
          <p:nvPr/>
        </p:nvSpPr>
        <p:spPr bwMode="auto">
          <a:xfrm>
            <a:off x="7310454" y="6545308"/>
            <a:ext cx="2518189" cy="241279"/>
          </a:xfrm>
          <a:prstGeom prst="flowChartAlternateProcess">
            <a:avLst/>
          </a:prstGeom>
          <a:solidFill>
            <a:srgbClr val="153755"/>
          </a:solidFill>
          <a:ln w="34925">
            <a:noFill/>
            <a:miter lim="800000"/>
            <a:headEnd/>
            <a:tailEnd/>
          </a:ln>
          <a:effectLst/>
        </p:spPr>
        <p:txBody>
          <a:bodyPr lIns="36000" rIns="36000" bIns="46800" anchor="ctr"/>
          <a:lstStyle/>
          <a:p>
            <a:pPr algn="r">
              <a:spcBef>
                <a:spcPct val="20000"/>
              </a:spcBef>
            </a:pPr>
            <a:r>
              <a:rPr lang="en-GB" sz="600" dirty="0">
                <a:solidFill>
                  <a:schemeClr val="bg1"/>
                </a:solidFill>
              </a:rPr>
              <a:t>© Crown copyright. All rights reserved. </a:t>
            </a:r>
            <a:r>
              <a:rPr lang="en-GB" sz="600" dirty="0" smtClean="0">
                <a:solidFill>
                  <a:schemeClr val="bg1"/>
                </a:solidFill>
              </a:rPr>
              <a:t>(2012)</a:t>
            </a:r>
          </a:p>
          <a:p>
            <a:pPr algn="r">
              <a:spcBef>
                <a:spcPct val="20000"/>
              </a:spcBef>
            </a:pPr>
            <a:r>
              <a:rPr lang="en-GB" sz="600" dirty="0" smtClean="0">
                <a:solidFill>
                  <a:schemeClr val="bg1"/>
                </a:solidFill>
              </a:rPr>
              <a:t>Author: Public Health Intelligence Team</a:t>
            </a:r>
            <a:endParaRPr lang="en-GB" sz="600" dirty="0">
              <a:solidFill>
                <a:schemeClr val="bg1"/>
              </a:solidFill>
            </a:endParaRPr>
          </a:p>
        </p:txBody>
      </p:sp>
      <p:sp>
        <p:nvSpPr>
          <p:cNvPr id="29" name="AutoShape 12"/>
          <p:cNvSpPr>
            <a:spLocks noChangeArrowheads="1"/>
          </p:cNvSpPr>
          <p:nvPr/>
        </p:nvSpPr>
        <p:spPr bwMode="auto">
          <a:xfrm>
            <a:off x="37836" y="71439"/>
            <a:ext cx="7486932" cy="549275"/>
          </a:xfrm>
          <a:prstGeom prst="flowChartAlternateProcess">
            <a:avLst/>
          </a:prstGeom>
          <a:solidFill>
            <a:srgbClr val="153755"/>
          </a:solidFill>
          <a:ln w="34925">
            <a:noFill/>
            <a:miter lim="800000"/>
            <a:headEnd/>
            <a:tailEnd/>
          </a:ln>
          <a:effectLst/>
        </p:spPr>
        <p:txBody>
          <a:bodyPr lIns="540000" anchor="ctr"/>
          <a:lstStyle/>
          <a:p>
            <a:r>
              <a:rPr lang="en-GB" b="1" dirty="0" smtClean="0">
                <a:ln w="0">
                  <a:noFill/>
                </a:ln>
                <a:solidFill>
                  <a:srgbClr val="FFFF00"/>
                </a:solidFill>
                <a:latin typeface="Calibri" pitchFamily="34" charset="0"/>
              </a:rPr>
              <a:t>Physical Activity</a:t>
            </a:r>
          </a:p>
          <a:p>
            <a:r>
              <a:rPr lang="en-GB" sz="1400" dirty="0" smtClean="0">
                <a:solidFill>
                  <a:srgbClr val="DEDEDE"/>
                </a:solidFill>
                <a:latin typeface="Calibri" pitchFamily="34" charset="0"/>
              </a:rPr>
              <a:t>Active People Survey – Participation in sport and active recreation by illness and disability</a:t>
            </a:r>
            <a:endParaRPr lang="en-GB" sz="1400" dirty="0">
              <a:solidFill>
                <a:srgbClr val="DEDEDE"/>
              </a:solidFill>
              <a:latin typeface="Calibri" pitchFamily="34" charset="0"/>
            </a:endParaRPr>
          </a:p>
        </p:txBody>
      </p:sp>
      <p:sp>
        <p:nvSpPr>
          <p:cNvPr id="32" name="Text Box 32"/>
          <p:cNvSpPr txBox="1">
            <a:spLocks noChangeArrowheads="1"/>
          </p:cNvSpPr>
          <p:nvPr/>
        </p:nvSpPr>
        <p:spPr bwMode="auto">
          <a:xfrm>
            <a:off x="309530" y="874738"/>
            <a:ext cx="3714776" cy="553998"/>
          </a:xfrm>
          <a:prstGeom prst="rect">
            <a:avLst/>
          </a:prstGeom>
          <a:noFill/>
          <a:ln w="9525">
            <a:noFill/>
            <a:miter lim="800000"/>
            <a:headEnd/>
            <a:tailEnd/>
          </a:ln>
          <a:effectLst/>
        </p:spPr>
        <p:txBody>
          <a:bodyPr wrap="square">
            <a:spAutoFit/>
          </a:bodyPr>
          <a:lstStyle/>
          <a:p>
            <a:r>
              <a:rPr lang="en-GB" sz="1000" b="1" dirty="0" smtClean="0">
                <a:solidFill>
                  <a:srgbClr val="153755"/>
                </a:solidFill>
                <a:latin typeface="Calibri" pitchFamily="34" charset="0"/>
              </a:rPr>
              <a:t>Proportion of adults aged 16 years or older who participate in 30 minutes of moderate intensity sport or active recreation at least 3 times per week by Limiting Long Term Illness (2010/11)</a:t>
            </a:r>
            <a:endParaRPr lang="en-GB" sz="1000" b="1" dirty="0">
              <a:solidFill>
                <a:srgbClr val="153755"/>
              </a:solidFill>
              <a:latin typeface="Calibri" pitchFamily="34" charset="0"/>
            </a:endParaRPr>
          </a:p>
        </p:txBody>
      </p:sp>
      <p:sp>
        <p:nvSpPr>
          <p:cNvPr id="42" name="AutoShape 10"/>
          <p:cNvSpPr>
            <a:spLocks noChangeArrowheads="1"/>
          </p:cNvSpPr>
          <p:nvPr/>
        </p:nvSpPr>
        <p:spPr bwMode="auto">
          <a:xfrm rot="10800000" flipV="1">
            <a:off x="37834" y="6526211"/>
            <a:ext cx="5915298" cy="260374"/>
          </a:xfrm>
          <a:prstGeom prst="flowChartAlternateProcess">
            <a:avLst/>
          </a:prstGeom>
          <a:solidFill>
            <a:srgbClr val="153755"/>
          </a:solidFill>
          <a:ln w="34925">
            <a:noFill/>
            <a:miter lim="800000"/>
            <a:headEnd/>
            <a:tailEnd/>
          </a:ln>
          <a:effectLst/>
        </p:spPr>
        <p:txBody>
          <a:bodyPr anchor="ctr"/>
          <a:lstStyle/>
          <a:p>
            <a:r>
              <a:rPr lang="en-GB" sz="800" dirty="0" smtClean="0">
                <a:solidFill>
                  <a:srgbClr val="DEDEDE"/>
                </a:solidFill>
                <a:latin typeface="Calibri" pitchFamily="34" charset="0"/>
              </a:rPr>
              <a:t>Source: Active People Survey 5 </a:t>
            </a:r>
          </a:p>
        </p:txBody>
      </p:sp>
      <p:sp>
        <p:nvSpPr>
          <p:cNvPr id="20" name="Rectangle 19"/>
          <p:cNvSpPr/>
          <p:nvPr/>
        </p:nvSpPr>
        <p:spPr>
          <a:xfrm>
            <a:off x="6596074" y="4643446"/>
            <a:ext cx="3214710" cy="509590"/>
          </a:xfrm>
          <a:prstGeom prst="rect">
            <a:avLst/>
          </a:prstGeom>
          <a:solidFill>
            <a:srgbClr val="DEDEDE"/>
          </a:solidFill>
          <a:ln w="3175">
            <a:solidFill>
              <a:srgbClr val="27517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200" b="1" dirty="0" smtClean="0">
              <a:solidFill>
                <a:schemeClr val="bg1"/>
              </a:solidFill>
              <a:latin typeface="Calibri" pitchFamily="34" charset="0"/>
            </a:endParaRPr>
          </a:p>
        </p:txBody>
      </p:sp>
      <p:sp>
        <p:nvSpPr>
          <p:cNvPr id="21" name="Rectangle 20"/>
          <p:cNvSpPr/>
          <p:nvPr/>
        </p:nvSpPr>
        <p:spPr>
          <a:xfrm>
            <a:off x="6596074" y="4500570"/>
            <a:ext cx="3214710" cy="214314"/>
          </a:xfrm>
          <a:prstGeom prst="rect">
            <a:avLst/>
          </a:prstGeom>
          <a:solidFill>
            <a:srgbClr val="275172"/>
          </a:solidFill>
          <a:ln w="3175">
            <a:solidFill>
              <a:srgbClr val="27517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200" b="1" dirty="0" smtClean="0">
                <a:solidFill>
                  <a:schemeClr val="bg1"/>
                </a:solidFill>
                <a:latin typeface="Calibri" pitchFamily="34" charset="0"/>
              </a:rPr>
              <a:t>Useful Links</a:t>
            </a:r>
          </a:p>
        </p:txBody>
      </p:sp>
      <p:graphicFrame>
        <p:nvGraphicFramePr>
          <p:cNvPr id="24" name="Group 19"/>
          <p:cNvGraphicFramePr>
            <a:graphicFrameLocks noGrp="1"/>
          </p:cNvGraphicFramePr>
          <p:nvPr/>
        </p:nvGraphicFramePr>
        <p:xfrm>
          <a:off x="6667512" y="4786322"/>
          <a:ext cx="3000396" cy="280132"/>
        </p:xfrm>
        <a:graphic>
          <a:graphicData uri="http://schemas.openxmlformats.org/drawingml/2006/table">
            <a:tbl>
              <a:tblPr/>
              <a:tblGrid>
                <a:gridCol w="3000396"/>
              </a:tblGrid>
              <a:tr h="140628">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800" b="1" i="0" u="none" strike="noStrike" cap="none" normalizeH="0" baseline="0" dirty="0" smtClean="0">
                          <a:ln>
                            <a:noFill/>
                          </a:ln>
                          <a:solidFill>
                            <a:srgbClr val="254061"/>
                          </a:solidFill>
                          <a:effectLst/>
                          <a:latin typeface="Calibri" pitchFamily="34" charset="0"/>
                        </a:rPr>
                        <a:t>Active People Survey:</a:t>
                      </a:r>
                    </a:p>
                  </a:txBody>
                  <a:tcPr marL="108000" marR="99060" marT="0" marB="0" horzOverflow="overflow">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139504">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800" b="1" i="0" u="none" strike="noStrike" kern="1200" cap="none" normalizeH="0" baseline="0" dirty="0" smtClean="0">
                          <a:ln>
                            <a:noFill/>
                          </a:ln>
                          <a:solidFill>
                            <a:srgbClr val="DEDEDE"/>
                          </a:solidFill>
                          <a:effectLst/>
                          <a:latin typeface="Calibri" pitchFamily="34" charset="0"/>
                          <a:ea typeface="+mn-ea"/>
                          <a:cs typeface="+mn-cs"/>
                          <a:hlinkClick r:id="rId6"/>
                        </a:rPr>
                        <a:t>www.sportengland.org</a:t>
                      </a:r>
                      <a:endParaRPr kumimoji="0" lang="en-GB" sz="800" b="1" i="0" u="none" strike="noStrike" kern="1200" cap="none" normalizeH="0" baseline="0" dirty="0" smtClean="0">
                        <a:ln>
                          <a:noFill/>
                        </a:ln>
                        <a:solidFill>
                          <a:srgbClr val="DEDEDE"/>
                        </a:solidFill>
                        <a:effectLst/>
                        <a:latin typeface="Calibri" pitchFamily="34" charset="0"/>
                        <a:ea typeface="+mn-ea"/>
                        <a:cs typeface="+mn-cs"/>
                        <a:hlinkClick r:id="rId7"/>
                      </a:endParaRPr>
                    </a:p>
                  </a:txBody>
                  <a:tcPr marL="108000" marR="99060" marT="0" marB="0" horzOverflow="overflow">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2837</TotalTime>
  <Words>1325</Words>
  <Application>Microsoft Office PowerPoint</Application>
  <PresentationFormat>A4 Paper (210x297 mm)</PresentationFormat>
  <Paragraphs>203</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Design</vt:lpstr>
      <vt:lpstr>Slide 1</vt:lpstr>
      <vt:lpstr>Slide 2</vt:lpstr>
      <vt:lpstr>Slide 3</vt:lpstr>
      <vt:lpstr>Slide 4</vt:lpstr>
      <vt:lpstr>Slide 5</vt:lpstr>
      <vt:lpstr>Slide 6</vt:lpstr>
      <vt:lpstr>Slide 7</vt:lpstr>
      <vt:lpstr>Slide 8</vt:lpstr>
    </vt:vector>
  </TitlesOfParts>
  <Company>Kensington &amp; Chelsea PCT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Public Health Intelligence</dc:creator>
  <cp:keywords/>
  <cp:lastModifiedBy>Sarah Carter</cp:lastModifiedBy>
  <cp:revision>265</cp:revision>
  <dcterms:created xsi:type="dcterms:W3CDTF">2010-04-15T10:10:48Z</dcterms:created>
  <dcterms:modified xsi:type="dcterms:W3CDTF">2013-03-28T10:35:02Z</dcterms:modified>
</cp:coreProperties>
</file>